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9"/>
  </p:notesMasterIdLst>
  <p:sldIdLst>
    <p:sldId id="256" r:id="rId2"/>
    <p:sldId id="276" r:id="rId3"/>
    <p:sldId id="257" r:id="rId4"/>
    <p:sldId id="258" r:id="rId5"/>
    <p:sldId id="282" r:id="rId6"/>
    <p:sldId id="274" r:id="rId7"/>
    <p:sldId id="259" r:id="rId8"/>
    <p:sldId id="260" r:id="rId9"/>
    <p:sldId id="261" r:id="rId10"/>
    <p:sldId id="263" r:id="rId11"/>
    <p:sldId id="264" r:id="rId12"/>
    <p:sldId id="285" r:id="rId13"/>
    <p:sldId id="287" r:id="rId14"/>
    <p:sldId id="284" r:id="rId15"/>
    <p:sldId id="288" r:id="rId16"/>
    <p:sldId id="277" r:id="rId17"/>
    <p:sldId id="290" r:id="rId18"/>
    <p:sldId id="289" r:id="rId19"/>
    <p:sldId id="262" r:id="rId20"/>
    <p:sldId id="266" r:id="rId21"/>
    <p:sldId id="269" r:id="rId22"/>
    <p:sldId id="268" r:id="rId23"/>
    <p:sldId id="270" r:id="rId24"/>
    <p:sldId id="267" r:id="rId25"/>
    <p:sldId id="1755" r:id="rId26"/>
    <p:sldId id="271" r:id="rId27"/>
    <p:sldId id="278" r:id="rId28"/>
    <p:sldId id="279" r:id="rId29"/>
    <p:sldId id="280" r:id="rId30"/>
    <p:sldId id="1749" r:id="rId31"/>
    <p:sldId id="272" r:id="rId32"/>
    <p:sldId id="291" r:id="rId33"/>
    <p:sldId id="1746" r:id="rId34"/>
    <p:sldId id="1747" r:id="rId35"/>
    <p:sldId id="273" r:id="rId36"/>
    <p:sldId id="281" r:id="rId37"/>
    <p:sldId id="1750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1752" r:id="rId57"/>
    <p:sldId id="327" r:id="rId58"/>
    <p:sldId id="1753" r:id="rId59"/>
    <p:sldId id="328" r:id="rId60"/>
    <p:sldId id="329" r:id="rId61"/>
    <p:sldId id="330" r:id="rId62"/>
    <p:sldId id="331" r:id="rId63"/>
    <p:sldId id="335" r:id="rId64"/>
    <p:sldId id="1748" r:id="rId65"/>
    <p:sldId id="175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1754" r:id="rId76"/>
    <p:sldId id="351" r:id="rId77"/>
    <p:sldId id="352" r:id="rId78"/>
    <p:sldId id="353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1756" r:id="rId88"/>
  </p:sldIdLst>
  <p:sldSz cx="12192000" cy="6858000"/>
  <p:notesSz cx="6858000" cy="9144000"/>
  <p:defaultTextStyle>
    <a:defPPr>
      <a:defRPr lang="en-001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624B7D-C5AF-49DC-A9EC-749CDF4FCE4B}" type="doc">
      <dgm:prSet loTypeId="urn:microsoft.com/office/officeart/2005/8/layout/venn2" loCatId="relationship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001"/>
        </a:p>
      </dgm:t>
    </dgm:pt>
    <dgm:pt modelId="{4E0B9D17-0290-42C6-BEF0-EA777660A579}">
      <dgm:prSet phldrT="[Text]" custT="1"/>
      <dgm:spPr/>
      <dgm:t>
        <a:bodyPr/>
        <a:lstStyle/>
        <a:p>
          <a:r>
            <a:rPr lang="en-US" sz="1600" b="1" dirty="0"/>
            <a:t>Artificial Intelligence</a:t>
          </a:r>
          <a:endParaRPr lang="en-001" sz="1600" b="1" dirty="0"/>
        </a:p>
      </dgm:t>
    </dgm:pt>
    <dgm:pt modelId="{EDBA14A2-C204-4B6E-9531-254184E1B8CA}" type="parTrans" cxnId="{32D2181C-C32C-46BC-BC98-974045C0BB91}">
      <dgm:prSet/>
      <dgm:spPr/>
      <dgm:t>
        <a:bodyPr/>
        <a:lstStyle/>
        <a:p>
          <a:endParaRPr lang="en-001"/>
        </a:p>
      </dgm:t>
    </dgm:pt>
    <dgm:pt modelId="{3458ED93-E225-4B0D-8BEE-FF2488FE197C}" type="sibTrans" cxnId="{32D2181C-C32C-46BC-BC98-974045C0BB91}">
      <dgm:prSet/>
      <dgm:spPr/>
      <dgm:t>
        <a:bodyPr/>
        <a:lstStyle/>
        <a:p>
          <a:endParaRPr lang="en-001"/>
        </a:p>
      </dgm:t>
    </dgm:pt>
    <dgm:pt modelId="{65272CBA-ED84-4D20-A696-D8C02DC9C6B9}">
      <dgm:prSet phldrT="[Text]" custT="1"/>
      <dgm:spPr/>
      <dgm:t>
        <a:bodyPr/>
        <a:lstStyle/>
        <a:p>
          <a:r>
            <a:rPr lang="en-US" sz="1800" b="1" dirty="0"/>
            <a:t>Machine Learning</a:t>
          </a:r>
          <a:endParaRPr lang="en-001" sz="1800" b="1" dirty="0"/>
        </a:p>
      </dgm:t>
    </dgm:pt>
    <dgm:pt modelId="{61A6528D-5999-4AF4-A0DC-86B2E39B0335}" type="parTrans" cxnId="{D4A1ED75-B486-4913-AEE7-830BC23B916B}">
      <dgm:prSet/>
      <dgm:spPr/>
      <dgm:t>
        <a:bodyPr/>
        <a:lstStyle/>
        <a:p>
          <a:endParaRPr lang="en-001"/>
        </a:p>
      </dgm:t>
    </dgm:pt>
    <dgm:pt modelId="{57EFD689-3D9E-42D2-A9FC-9EA02AB9925E}" type="sibTrans" cxnId="{D4A1ED75-B486-4913-AEE7-830BC23B916B}">
      <dgm:prSet/>
      <dgm:spPr/>
      <dgm:t>
        <a:bodyPr/>
        <a:lstStyle/>
        <a:p>
          <a:endParaRPr lang="en-001"/>
        </a:p>
      </dgm:t>
    </dgm:pt>
    <dgm:pt modelId="{D0EA70E9-ECA9-44C9-9E53-951C797F5302}">
      <dgm:prSet phldrT="[Text]" custT="1"/>
      <dgm:spPr/>
      <dgm:t>
        <a:bodyPr/>
        <a:lstStyle/>
        <a:p>
          <a:r>
            <a:rPr lang="en-US" sz="1800" b="1" dirty="0"/>
            <a:t>Deep Learning</a:t>
          </a:r>
          <a:endParaRPr lang="en-001" sz="1800" b="1" dirty="0"/>
        </a:p>
      </dgm:t>
    </dgm:pt>
    <dgm:pt modelId="{8A251496-F294-4CBD-A636-BAA131325160}" type="parTrans" cxnId="{9DC99385-C4C9-4A91-83E4-51208D6E6664}">
      <dgm:prSet/>
      <dgm:spPr/>
      <dgm:t>
        <a:bodyPr/>
        <a:lstStyle/>
        <a:p>
          <a:endParaRPr lang="en-001"/>
        </a:p>
      </dgm:t>
    </dgm:pt>
    <dgm:pt modelId="{822FD804-9FF4-4A84-8593-978A45FBF359}" type="sibTrans" cxnId="{9DC99385-C4C9-4A91-83E4-51208D6E6664}">
      <dgm:prSet/>
      <dgm:spPr/>
      <dgm:t>
        <a:bodyPr/>
        <a:lstStyle/>
        <a:p>
          <a:endParaRPr lang="en-001"/>
        </a:p>
      </dgm:t>
    </dgm:pt>
    <dgm:pt modelId="{E87FB7FA-5A66-4F12-8F29-BE1AE00C4EFF}" type="pres">
      <dgm:prSet presAssocID="{46624B7D-C5AF-49DC-A9EC-749CDF4FCE4B}" presName="Name0" presStyleCnt="0">
        <dgm:presLayoutVars>
          <dgm:chMax val="7"/>
          <dgm:resizeHandles val="exact"/>
        </dgm:presLayoutVars>
      </dgm:prSet>
      <dgm:spPr/>
    </dgm:pt>
    <dgm:pt modelId="{4B412FAC-5D37-4D7C-B56E-7F03F6DC6B82}" type="pres">
      <dgm:prSet presAssocID="{46624B7D-C5AF-49DC-A9EC-749CDF4FCE4B}" presName="comp1" presStyleCnt="0"/>
      <dgm:spPr/>
    </dgm:pt>
    <dgm:pt modelId="{5A2EB7A1-43AC-4B2C-A633-A1F15E05C901}" type="pres">
      <dgm:prSet presAssocID="{46624B7D-C5AF-49DC-A9EC-749CDF4FCE4B}" presName="circle1" presStyleLbl="node1" presStyleIdx="0" presStyleCnt="3"/>
      <dgm:spPr/>
    </dgm:pt>
    <dgm:pt modelId="{CF9C1181-14A2-4089-9705-4D792F13895C}" type="pres">
      <dgm:prSet presAssocID="{46624B7D-C5AF-49DC-A9EC-749CDF4FCE4B}" presName="c1text" presStyleLbl="node1" presStyleIdx="0" presStyleCnt="3">
        <dgm:presLayoutVars>
          <dgm:bulletEnabled val="1"/>
        </dgm:presLayoutVars>
      </dgm:prSet>
      <dgm:spPr/>
    </dgm:pt>
    <dgm:pt modelId="{5708B4F4-527C-4114-9953-76668915B64B}" type="pres">
      <dgm:prSet presAssocID="{46624B7D-C5AF-49DC-A9EC-749CDF4FCE4B}" presName="comp2" presStyleCnt="0"/>
      <dgm:spPr/>
    </dgm:pt>
    <dgm:pt modelId="{AB8D2710-8674-4DA8-9EC0-B7E394E3DEAF}" type="pres">
      <dgm:prSet presAssocID="{46624B7D-C5AF-49DC-A9EC-749CDF4FCE4B}" presName="circle2" presStyleLbl="node1" presStyleIdx="1" presStyleCnt="3"/>
      <dgm:spPr/>
    </dgm:pt>
    <dgm:pt modelId="{85D989F6-8300-42F2-B6BE-431B0541EFDC}" type="pres">
      <dgm:prSet presAssocID="{46624B7D-C5AF-49DC-A9EC-749CDF4FCE4B}" presName="c2text" presStyleLbl="node1" presStyleIdx="1" presStyleCnt="3">
        <dgm:presLayoutVars>
          <dgm:bulletEnabled val="1"/>
        </dgm:presLayoutVars>
      </dgm:prSet>
      <dgm:spPr/>
    </dgm:pt>
    <dgm:pt modelId="{106A85C4-4E00-4591-A59D-FC36AC32D9D7}" type="pres">
      <dgm:prSet presAssocID="{46624B7D-C5AF-49DC-A9EC-749CDF4FCE4B}" presName="comp3" presStyleCnt="0"/>
      <dgm:spPr/>
    </dgm:pt>
    <dgm:pt modelId="{57D9CF2B-C6D8-4AAC-A71C-2983D925AE17}" type="pres">
      <dgm:prSet presAssocID="{46624B7D-C5AF-49DC-A9EC-749CDF4FCE4B}" presName="circle3" presStyleLbl="node1" presStyleIdx="2" presStyleCnt="3"/>
      <dgm:spPr/>
    </dgm:pt>
    <dgm:pt modelId="{7DFAD945-9255-48C8-B574-A23756179554}" type="pres">
      <dgm:prSet presAssocID="{46624B7D-C5AF-49DC-A9EC-749CDF4FCE4B}" presName="c3text" presStyleLbl="node1" presStyleIdx="2" presStyleCnt="3">
        <dgm:presLayoutVars>
          <dgm:bulletEnabled val="1"/>
        </dgm:presLayoutVars>
      </dgm:prSet>
      <dgm:spPr/>
    </dgm:pt>
  </dgm:ptLst>
  <dgm:cxnLst>
    <dgm:cxn modelId="{93DBFD02-BD0A-4814-9EDA-7C1C522D252D}" type="presOf" srcId="{4E0B9D17-0290-42C6-BEF0-EA777660A579}" destId="{CF9C1181-14A2-4089-9705-4D792F13895C}" srcOrd="1" destOrd="0" presId="urn:microsoft.com/office/officeart/2005/8/layout/venn2"/>
    <dgm:cxn modelId="{32D2181C-C32C-46BC-BC98-974045C0BB91}" srcId="{46624B7D-C5AF-49DC-A9EC-749CDF4FCE4B}" destId="{4E0B9D17-0290-42C6-BEF0-EA777660A579}" srcOrd="0" destOrd="0" parTransId="{EDBA14A2-C204-4B6E-9531-254184E1B8CA}" sibTransId="{3458ED93-E225-4B0D-8BEE-FF2488FE197C}"/>
    <dgm:cxn modelId="{7855C324-5363-44FC-8C43-ABC4697727D3}" type="presOf" srcId="{46624B7D-C5AF-49DC-A9EC-749CDF4FCE4B}" destId="{E87FB7FA-5A66-4F12-8F29-BE1AE00C4EFF}" srcOrd="0" destOrd="0" presId="urn:microsoft.com/office/officeart/2005/8/layout/venn2"/>
    <dgm:cxn modelId="{E2BBAE53-F7C8-4771-A333-F601081C2B14}" type="presOf" srcId="{65272CBA-ED84-4D20-A696-D8C02DC9C6B9}" destId="{85D989F6-8300-42F2-B6BE-431B0541EFDC}" srcOrd="1" destOrd="0" presId="urn:microsoft.com/office/officeart/2005/8/layout/venn2"/>
    <dgm:cxn modelId="{D4A1ED75-B486-4913-AEE7-830BC23B916B}" srcId="{46624B7D-C5AF-49DC-A9EC-749CDF4FCE4B}" destId="{65272CBA-ED84-4D20-A696-D8C02DC9C6B9}" srcOrd="1" destOrd="0" parTransId="{61A6528D-5999-4AF4-A0DC-86B2E39B0335}" sibTransId="{57EFD689-3D9E-42D2-A9FC-9EA02AB9925E}"/>
    <dgm:cxn modelId="{9DC99385-C4C9-4A91-83E4-51208D6E6664}" srcId="{46624B7D-C5AF-49DC-A9EC-749CDF4FCE4B}" destId="{D0EA70E9-ECA9-44C9-9E53-951C797F5302}" srcOrd="2" destOrd="0" parTransId="{8A251496-F294-4CBD-A636-BAA131325160}" sibTransId="{822FD804-9FF4-4A84-8593-978A45FBF359}"/>
    <dgm:cxn modelId="{2B4D3A96-1C90-41EF-A9CC-0831E935158E}" type="presOf" srcId="{D0EA70E9-ECA9-44C9-9E53-951C797F5302}" destId="{57D9CF2B-C6D8-4AAC-A71C-2983D925AE17}" srcOrd="0" destOrd="0" presId="urn:microsoft.com/office/officeart/2005/8/layout/venn2"/>
    <dgm:cxn modelId="{1C349FB9-E518-49B7-9704-178227B343BB}" type="presOf" srcId="{65272CBA-ED84-4D20-A696-D8C02DC9C6B9}" destId="{AB8D2710-8674-4DA8-9EC0-B7E394E3DEAF}" srcOrd="0" destOrd="0" presId="urn:microsoft.com/office/officeart/2005/8/layout/venn2"/>
    <dgm:cxn modelId="{C0C56AC9-50ED-49E2-A44D-48C01444CDEB}" type="presOf" srcId="{4E0B9D17-0290-42C6-BEF0-EA777660A579}" destId="{5A2EB7A1-43AC-4B2C-A633-A1F15E05C901}" srcOrd="0" destOrd="0" presId="urn:microsoft.com/office/officeart/2005/8/layout/venn2"/>
    <dgm:cxn modelId="{A0E0D2CD-9F5B-402D-AB00-2EEFF50E7696}" type="presOf" srcId="{D0EA70E9-ECA9-44C9-9E53-951C797F5302}" destId="{7DFAD945-9255-48C8-B574-A23756179554}" srcOrd="1" destOrd="0" presId="urn:microsoft.com/office/officeart/2005/8/layout/venn2"/>
    <dgm:cxn modelId="{E451D839-99F1-4CA3-A832-BEDB7BF00C9E}" type="presParOf" srcId="{E87FB7FA-5A66-4F12-8F29-BE1AE00C4EFF}" destId="{4B412FAC-5D37-4D7C-B56E-7F03F6DC6B82}" srcOrd="0" destOrd="0" presId="urn:microsoft.com/office/officeart/2005/8/layout/venn2"/>
    <dgm:cxn modelId="{49F42724-FA2A-42C9-B313-749836D460D2}" type="presParOf" srcId="{4B412FAC-5D37-4D7C-B56E-7F03F6DC6B82}" destId="{5A2EB7A1-43AC-4B2C-A633-A1F15E05C901}" srcOrd="0" destOrd="0" presId="urn:microsoft.com/office/officeart/2005/8/layout/venn2"/>
    <dgm:cxn modelId="{A15E439E-6ADE-44FE-A232-1C962EE60EEC}" type="presParOf" srcId="{4B412FAC-5D37-4D7C-B56E-7F03F6DC6B82}" destId="{CF9C1181-14A2-4089-9705-4D792F13895C}" srcOrd="1" destOrd="0" presId="urn:microsoft.com/office/officeart/2005/8/layout/venn2"/>
    <dgm:cxn modelId="{09DBB675-09FE-4833-AF65-701992CEC245}" type="presParOf" srcId="{E87FB7FA-5A66-4F12-8F29-BE1AE00C4EFF}" destId="{5708B4F4-527C-4114-9953-76668915B64B}" srcOrd="1" destOrd="0" presId="urn:microsoft.com/office/officeart/2005/8/layout/venn2"/>
    <dgm:cxn modelId="{56402E48-234F-4705-A660-52C3113ACE11}" type="presParOf" srcId="{5708B4F4-527C-4114-9953-76668915B64B}" destId="{AB8D2710-8674-4DA8-9EC0-B7E394E3DEAF}" srcOrd="0" destOrd="0" presId="urn:microsoft.com/office/officeart/2005/8/layout/venn2"/>
    <dgm:cxn modelId="{142218D1-E944-4E9F-8467-4C1916E96B28}" type="presParOf" srcId="{5708B4F4-527C-4114-9953-76668915B64B}" destId="{85D989F6-8300-42F2-B6BE-431B0541EFDC}" srcOrd="1" destOrd="0" presId="urn:microsoft.com/office/officeart/2005/8/layout/venn2"/>
    <dgm:cxn modelId="{87785398-62AD-4834-AE06-3BE2E17AB4D0}" type="presParOf" srcId="{E87FB7FA-5A66-4F12-8F29-BE1AE00C4EFF}" destId="{106A85C4-4E00-4591-A59D-FC36AC32D9D7}" srcOrd="2" destOrd="0" presId="urn:microsoft.com/office/officeart/2005/8/layout/venn2"/>
    <dgm:cxn modelId="{BCEACB24-8D48-4F11-A17E-4F35FC1B4F66}" type="presParOf" srcId="{106A85C4-4E00-4591-A59D-FC36AC32D9D7}" destId="{57D9CF2B-C6D8-4AAC-A71C-2983D925AE17}" srcOrd="0" destOrd="0" presId="urn:microsoft.com/office/officeart/2005/8/layout/venn2"/>
    <dgm:cxn modelId="{0FC4F16B-74FA-42F0-B5B9-6A61320948B3}" type="presParOf" srcId="{106A85C4-4E00-4591-A59D-FC36AC32D9D7}" destId="{7DFAD945-9255-48C8-B574-A2375617955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742FDD-FF33-46CD-94FE-E80B87B44D7E}" type="doc">
      <dgm:prSet loTypeId="urn:microsoft.com/office/officeart/2005/8/layout/hierarchy1" loCatId="hierarchy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0A05EC4-FEDA-4056-862E-A10F15AC0250}">
      <dgm:prSet/>
      <dgm:spPr/>
      <dgm:t>
        <a:bodyPr/>
        <a:lstStyle/>
        <a:p>
          <a:r>
            <a:rPr lang="nl-NL" b="1" dirty="0"/>
            <a:t>Supervised Machine Learning</a:t>
          </a:r>
          <a:endParaRPr lang="en-US" b="1" dirty="0"/>
        </a:p>
      </dgm:t>
    </dgm:pt>
    <dgm:pt modelId="{671113F8-D3BA-4510-8AB4-983DA6CE7A80}" type="parTrans" cxnId="{4CC42F86-D0A5-4500-9B95-DE8C09064B9A}">
      <dgm:prSet/>
      <dgm:spPr/>
      <dgm:t>
        <a:bodyPr/>
        <a:lstStyle/>
        <a:p>
          <a:endParaRPr lang="en-US"/>
        </a:p>
      </dgm:t>
    </dgm:pt>
    <dgm:pt modelId="{E82D4F8F-7EBB-46D9-A9F4-98A4A1354F90}" type="sibTrans" cxnId="{4CC42F86-D0A5-4500-9B95-DE8C09064B9A}">
      <dgm:prSet/>
      <dgm:spPr/>
      <dgm:t>
        <a:bodyPr/>
        <a:lstStyle/>
        <a:p>
          <a:endParaRPr lang="en-US"/>
        </a:p>
      </dgm:t>
    </dgm:pt>
    <dgm:pt modelId="{C6C0B3C3-7BB6-47AB-9657-E6E5436BD85C}">
      <dgm:prSet/>
      <dgm:spPr/>
      <dgm:t>
        <a:bodyPr/>
        <a:lstStyle/>
        <a:p>
          <a:r>
            <a:rPr lang="nl-NL" b="1" dirty="0"/>
            <a:t>Unsupervised Machine Learning</a:t>
          </a:r>
          <a:endParaRPr lang="en-US" b="1" dirty="0"/>
        </a:p>
      </dgm:t>
    </dgm:pt>
    <dgm:pt modelId="{C2F3F467-5F6E-4596-80E3-BC959C691CB8}" type="parTrans" cxnId="{0E503E2F-7070-4AEB-8BFE-10161BEB2500}">
      <dgm:prSet/>
      <dgm:spPr/>
      <dgm:t>
        <a:bodyPr/>
        <a:lstStyle/>
        <a:p>
          <a:endParaRPr lang="en-US"/>
        </a:p>
      </dgm:t>
    </dgm:pt>
    <dgm:pt modelId="{B2F8AC94-38C5-44C2-8AB1-2A6DBFF73309}" type="sibTrans" cxnId="{0E503E2F-7070-4AEB-8BFE-10161BEB2500}">
      <dgm:prSet/>
      <dgm:spPr/>
      <dgm:t>
        <a:bodyPr/>
        <a:lstStyle/>
        <a:p>
          <a:endParaRPr lang="en-US"/>
        </a:p>
      </dgm:t>
    </dgm:pt>
    <dgm:pt modelId="{FBBAF70F-0EBA-4F6C-A48D-369F94056233}">
      <dgm:prSet/>
      <dgm:spPr/>
      <dgm:t>
        <a:bodyPr/>
        <a:lstStyle/>
        <a:p>
          <a:r>
            <a:rPr lang="nl-NL" b="1" dirty="0"/>
            <a:t>Semi-Supervised Machine Learning</a:t>
          </a:r>
          <a:endParaRPr lang="en-US" b="1" dirty="0"/>
        </a:p>
      </dgm:t>
    </dgm:pt>
    <dgm:pt modelId="{3E0D7B36-3A11-47B1-B2FB-09E65695FE18}" type="parTrans" cxnId="{F75A8E22-2B9C-48E6-A28A-1B0DD83222B2}">
      <dgm:prSet/>
      <dgm:spPr/>
      <dgm:t>
        <a:bodyPr/>
        <a:lstStyle/>
        <a:p>
          <a:endParaRPr lang="en-US"/>
        </a:p>
      </dgm:t>
    </dgm:pt>
    <dgm:pt modelId="{B95E853F-F78B-45C7-9809-3077792ECBE0}" type="sibTrans" cxnId="{F75A8E22-2B9C-48E6-A28A-1B0DD83222B2}">
      <dgm:prSet/>
      <dgm:spPr/>
      <dgm:t>
        <a:bodyPr/>
        <a:lstStyle/>
        <a:p>
          <a:endParaRPr lang="en-US"/>
        </a:p>
      </dgm:t>
    </dgm:pt>
    <dgm:pt modelId="{F9EE9C6F-2FC3-43D8-9183-386D95F2723C}">
      <dgm:prSet/>
      <dgm:spPr/>
      <dgm:t>
        <a:bodyPr/>
        <a:lstStyle/>
        <a:p>
          <a:r>
            <a:rPr lang="nl-NL" b="1" dirty="0"/>
            <a:t>Reinforcement Machine Learning</a:t>
          </a:r>
          <a:endParaRPr lang="en-US" b="1" dirty="0"/>
        </a:p>
      </dgm:t>
    </dgm:pt>
    <dgm:pt modelId="{C958D877-53C5-4BD4-92D2-3A2D559B1847}" type="parTrans" cxnId="{C2643AB4-C776-4683-91E3-6097C7FF1D02}">
      <dgm:prSet/>
      <dgm:spPr/>
      <dgm:t>
        <a:bodyPr/>
        <a:lstStyle/>
        <a:p>
          <a:endParaRPr lang="en-US"/>
        </a:p>
      </dgm:t>
    </dgm:pt>
    <dgm:pt modelId="{1083EA4E-FC6D-47C3-A27A-164FA0F45080}" type="sibTrans" cxnId="{C2643AB4-C776-4683-91E3-6097C7FF1D02}">
      <dgm:prSet/>
      <dgm:spPr/>
      <dgm:t>
        <a:bodyPr/>
        <a:lstStyle/>
        <a:p>
          <a:endParaRPr lang="en-US"/>
        </a:p>
      </dgm:t>
    </dgm:pt>
    <dgm:pt modelId="{C73B0111-7027-40B9-964F-225B538A2F82}" type="pres">
      <dgm:prSet presAssocID="{53742FDD-FF33-46CD-94FE-E80B87B44D7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EA00198-4F82-416D-B70C-72143FFECDF3}" type="pres">
      <dgm:prSet presAssocID="{70A05EC4-FEDA-4056-862E-A10F15AC0250}" presName="hierRoot1" presStyleCnt="0"/>
      <dgm:spPr/>
    </dgm:pt>
    <dgm:pt modelId="{DD3925C4-5E9D-487E-85D4-72DB137010C3}" type="pres">
      <dgm:prSet presAssocID="{70A05EC4-FEDA-4056-862E-A10F15AC0250}" presName="composite" presStyleCnt="0"/>
      <dgm:spPr/>
    </dgm:pt>
    <dgm:pt modelId="{B02750A4-D29D-4671-BF48-582498176AF5}" type="pres">
      <dgm:prSet presAssocID="{70A05EC4-FEDA-4056-862E-A10F15AC0250}" presName="background" presStyleLbl="node0" presStyleIdx="0" presStyleCnt="4"/>
      <dgm:spPr/>
    </dgm:pt>
    <dgm:pt modelId="{333AFE7B-A851-4D74-9371-EFAFF0295EFA}" type="pres">
      <dgm:prSet presAssocID="{70A05EC4-FEDA-4056-862E-A10F15AC0250}" presName="text" presStyleLbl="fgAcc0" presStyleIdx="0" presStyleCnt="4">
        <dgm:presLayoutVars>
          <dgm:chPref val="3"/>
        </dgm:presLayoutVars>
      </dgm:prSet>
      <dgm:spPr/>
    </dgm:pt>
    <dgm:pt modelId="{2D6697AF-D2F0-4F5A-B421-E8580E64F2A5}" type="pres">
      <dgm:prSet presAssocID="{70A05EC4-FEDA-4056-862E-A10F15AC0250}" presName="hierChild2" presStyleCnt="0"/>
      <dgm:spPr/>
    </dgm:pt>
    <dgm:pt modelId="{E74FBFF0-7CA7-404F-8412-86760E380F09}" type="pres">
      <dgm:prSet presAssocID="{C6C0B3C3-7BB6-47AB-9657-E6E5436BD85C}" presName="hierRoot1" presStyleCnt="0"/>
      <dgm:spPr/>
    </dgm:pt>
    <dgm:pt modelId="{DD179994-4CC5-4B45-BDBD-08FBB28A31FF}" type="pres">
      <dgm:prSet presAssocID="{C6C0B3C3-7BB6-47AB-9657-E6E5436BD85C}" presName="composite" presStyleCnt="0"/>
      <dgm:spPr/>
    </dgm:pt>
    <dgm:pt modelId="{1814D96E-6630-4B27-830E-00A8F9304AEB}" type="pres">
      <dgm:prSet presAssocID="{C6C0B3C3-7BB6-47AB-9657-E6E5436BD85C}" presName="background" presStyleLbl="node0" presStyleIdx="1" presStyleCnt="4"/>
      <dgm:spPr/>
    </dgm:pt>
    <dgm:pt modelId="{0D0BEE47-A727-4FF9-A978-B1B3CDCED553}" type="pres">
      <dgm:prSet presAssocID="{C6C0B3C3-7BB6-47AB-9657-E6E5436BD85C}" presName="text" presStyleLbl="fgAcc0" presStyleIdx="1" presStyleCnt="4">
        <dgm:presLayoutVars>
          <dgm:chPref val="3"/>
        </dgm:presLayoutVars>
      </dgm:prSet>
      <dgm:spPr/>
    </dgm:pt>
    <dgm:pt modelId="{C65B739A-2154-4694-A5F9-F7B22822270E}" type="pres">
      <dgm:prSet presAssocID="{C6C0B3C3-7BB6-47AB-9657-E6E5436BD85C}" presName="hierChild2" presStyleCnt="0"/>
      <dgm:spPr/>
    </dgm:pt>
    <dgm:pt modelId="{010FBB21-7A42-4299-8587-6A69A0F48F11}" type="pres">
      <dgm:prSet presAssocID="{FBBAF70F-0EBA-4F6C-A48D-369F94056233}" presName="hierRoot1" presStyleCnt="0"/>
      <dgm:spPr/>
    </dgm:pt>
    <dgm:pt modelId="{87B85CDC-F959-4343-8DC5-3FD809014C70}" type="pres">
      <dgm:prSet presAssocID="{FBBAF70F-0EBA-4F6C-A48D-369F94056233}" presName="composite" presStyleCnt="0"/>
      <dgm:spPr/>
    </dgm:pt>
    <dgm:pt modelId="{36658A9A-66D9-4239-809E-A98B567133E6}" type="pres">
      <dgm:prSet presAssocID="{FBBAF70F-0EBA-4F6C-A48D-369F94056233}" presName="background" presStyleLbl="node0" presStyleIdx="2" presStyleCnt="4"/>
      <dgm:spPr/>
    </dgm:pt>
    <dgm:pt modelId="{6D05588D-940E-4770-9398-DB6693FA8662}" type="pres">
      <dgm:prSet presAssocID="{FBBAF70F-0EBA-4F6C-A48D-369F94056233}" presName="text" presStyleLbl="fgAcc0" presStyleIdx="2" presStyleCnt="4">
        <dgm:presLayoutVars>
          <dgm:chPref val="3"/>
        </dgm:presLayoutVars>
      </dgm:prSet>
      <dgm:spPr/>
    </dgm:pt>
    <dgm:pt modelId="{D7BA5631-18EE-47A5-9457-202D0614C48B}" type="pres">
      <dgm:prSet presAssocID="{FBBAF70F-0EBA-4F6C-A48D-369F94056233}" presName="hierChild2" presStyleCnt="0"/>
      <dgm:spPr/>
    </dgm:pt>
    <dgm:pt modelId="{C07754E1-7309-4640-922A-8678CE954BCD}" type="pres">
      <dgm:prSet presAssocID="{F9EE9C6F-2FC3-43D8-9183-386D95F2723C}" presName="hierRoot1" presStyleCnt="0"/>
      <dgm:spPr/>
    </dgm:pt>
    <dgm:pt modelId="{6F3B55EF-9A21-4E83-AFD0-69BFA6A212BC}" type="pres">
      <dgm:prSet presAssocID="{F9EE9C6F-2FC3-43D8-9183-386D95F2723C}" presName="composite" presStyleCnt="0"/>
      <dgm:spPr/>
    </dgm:pt>
    <dgm:pt modelId="{8118C5A5-A352-4CCD-8B99-8E7C79D490CA}" type="pres">
      <dgm:prSet presAssocID="{F9EE9C6F-2FC3-43D8-9183-386D95F2723C}" presName="background" presStyleLbl="node0" presStyleIdx="3" presStyleCnt="4"/>
      <dgm:spPr/>
    </dgm:pt>
    <dgm:pt modelId="{A43BD7D4-691C-4479-9C54-6F5932D6DA92}" type="pres">
      <dgm:prSet presAssocID="{F9EE9C6F-2FC3-43D8-9183-386D95F2723C}" presName="text" presStyleLbl="fgAcc0" presStyleIdx="3" presStyleCnt="4">
        <dgm:presLayoutVars>
          <dgm:chPref val="3"/>
        </dgm:presLayoutVars>
      </dgm:prSet>
      <dgm:spPr/>
    </dgm:pt>
    <dgm:pt modelId="{0ED121F1-4F81-41EF-B2BD-724B8451E64F}" type="pres">
      <dgm:prSet presAssocID="{F9EE9C6F-2FC3-43D8-9183-386D95F2723C}" presName="hierChild2" presStyleCnt="0"/>
      <dgm:spPr/>
    </dgm:pt>
  </dgm:ptLst>
  <dgm:cxnLst>
    <dgm:cxn modelId="{F75A8E22-2B9C-48E6-A28A-1B0DD83222B2}" srcId="{53742FDD-FF33-46CD-94FE-E80B87B44D7E}" destId="{FBBAF70F-0EBA-4F6C-A48D-369F94056233}" srcOrd="2" destOrd="0" parTransId="{3E0D7B36-3A11-47B1-B2FB-09E65695FE18}" sibTransId="{B95E853F-F78B-45C7-9809-3077792ECBE0}"/>
    <dgm:cxn modelId="{01AE2F2F-A580-4CD6-85BC-FC692A7D1283}" type="presOf" srcId="{C6C0B3C3-7BB6-47AB-9657-E6E5436BD85C}" destId="{0D0BEE47-A727-4FF9-A978-B1B3CDCED553}" srcOrd="0" destOrd="0" presId="urn:microsoft.com/office/officeart/2005/8/layout/hierarchy1"/>
    <dgm:cxn modelId="{0E503E2F-7070-4AEB-8BFE-10161BEB2500}" srcId="{53742FDD-FF33-46CD-94FE-E80B87B44D7E}" destId="{C6C0B3C3-7BB6-47AB-9657-E6E5436BD85C}" srcOrd="1" destOrd="0" parTransId="{C2F3F467-5F6E-4596-80E3-BC959C691CB8}" sibTransId="{B2F8AC94-38C5-44C2-8AB1-2A6DBFF73309}"/>
    <dgm:cxn modelId="{3090EA30-E243-46DB-B450-9C9DA6269501}" type="presOf" srcId="{FBBAF70F-0EBA-4F6C-A48D-369F94056233}" destId="{6D05588D-940E-4770-9398-DB6693FA8662}" srcOrd="0" destOrd="0" presId="urn:microsoft.com/office/officeart/2005/8/layout/hierarchy1"/>
    <dgm:cxn modelId="{08BBD845-8A42-46B9-AD0A-9AA703E1E763}" type="presOf" srcId="{53742FDD-FF33-46CD-94FE-E80B87B44D7E}" destId="{C73B0111-7027-40B9-964F-225B538A2F82}" srcOrd="0" destOrd="0" presId="urn:microsoft.com/office/officeart/2005/8/layout/hierarchy1"/>
    <dgm:cxn modelId="{5B65A074-2C22-47FD-B804-3425ED38179A}" type="presOf" srcId="{F9EE9C6F-2FC3-43D8-9183-386D95F2723C}" destId="{A43BD7D4-691C-4479-9C54-6F5932D6DA92}" srcOrd="0" destOrd="0" presId="urn:microsoft.com/office/officeart/2005/8/layout/hierarchy1"/>
    <dgm:cxn modelId="{4CC42F86-D0A5-4500-9B95-DE8C09064B9A}" srcId="{53742FDD-FF33-46CD-94FE-E80B87B44D7E}" destId="{70A05EC4-FEDA-4056-862E-A10F15AC0250}" srcOrd="0" destOrd="0" parTransId="{671113F8-D3BA-4510-8AB4-983DA6CE7A80}" sibTransId="{E82D4F8F-7EBB-46D9-A9F4-98A4A1354F90}"/>
    <dgm:cxn modelId="{5FFB1B9C-B642-4EFA-8475-756D261F7093}" type="presOf" srcId="{70A05EC4-FEDA-4056-862E-A10F15AC0250}" destId="{333AFE7B-A851-4D74-9371-EFAFF0295EFA}" srcOrd="0" destOrd="0" presId="urn:microsoft.com/office/officeart/2005/8/layout/hierarchy1"/>
    <dgm:cxn modelId="{C2643AB4-C776-4683-91E3-6097C7FF1D02}" srcId="{53742FDD-FF33-46CD-94FE-E80B87B44D7E}" destId="{F9EE9C6F-2FC3-43D8-9183-386D95F2723C}" srcOrd="3" destOrd="0" parTransId="{C958D877-53C5-4BD4-92D2-3A2D559B1847}" sibTransId="{1083EA4E-FC6D-47C3-A27A-164FA0F45080}"/>
    <dgm:cxn modelId="{E671BC0E-E5B2-48F9-9161-8A7EA3B216CB}" type="presParOf" srcId="{C73B0111-7027-40B9-964F-225B538A2F82}" destId="{3EA00198-4F82-416D-B70C-72143FFECDF3}" srcOrd="0" destOrd="0" presId="urn:microsoft.com/office/officeart/2005/8/layout/hierarchy1"/>
    <dgm:cxn modelId="{EEEBC189-D229-426A-9C38-3C9508C5258D}" type="presParOf" srcId="{3EA00198-4F82-416D-B70C-72143FFECDF3}" destId="{DD3925C4-5E9D-487E-85D4-72DB137010C3}" srcOrd="0" destOrd="0" presId="urn:microsoft.com/office/officeart/2005/8/layout/hierarchy1"/>
    <dgm:cxn modelId="{2087AFFB-AEAB-46C0-A935-76C41DB3827D}" type="presParOf" srcId="{DD3925C4-5E9D-487E-85D4-72DB137010C3}" destId="{B02750A4-D29D-4671-BF48-582498176AF5}" srcOrd="0" destOrd="0" presId="urn:microsoft.com/office/officeart/2005/8/layout/hierarchy1"/>
    <dgm:cxn modelId="{BB404745-2738-4D7D-B8D4-1C8CAAB8273A}" type="presParOf" srcId="{DD3925C4-5E9D-487E-85D4-72DB137010C3}" destId="{333AFE7B-A851-4D74-9371-EFAFF0295EFA}" srcOrd="1" destOrd="0" presId="urn:microsoft.com/office/officeart/2005/8/layout/hierarchy1"/>
    <dgm:cxn modelId="{2EED4B5A-C49F-4EAB-9835-3962F7EF5F0E}" type="presParOf" srcId="{3EA00198-4F82-416D-B70C-72143FFECDF3}" destId="{2D6697AF-D2F0-4F5A-B421-E8580E64F2A5}" srcOrd="1" destOrd="0" presId="urn:microsoft.com/office/officeart/2005/8/layout/hierarchy1"/>
    <dgm:cxn modelId="{DA6CF942-D22B-4250-8648-8BB91F013B3C}" type="presParOf" srcId="{C73B0111-7027-40B9-964F-225B538A2F82}" destId="{E74FBFF0-7CA7-404F-8412-86760E380F09}" srcOrd="1" destOrd="0" presId="urn:microsoft.com/office/officeart/2005/8/layout/hierarchy1"/>
    <dgm:cxn modelId="{0A32091D-6EEA-416B-89FE-B03E2C84FF53}" type="presParOf" srcId="{E74FBFF0-7CA7-404F-8412-86760E380F09}" destId="{DD179994-4CC5-4B45-BDBD-08FBB28A31FF}" srcOrd="0" destOrd="0" presId="urn:microsoft.com/office/officeart/2005/8/layout/hierarchy1"/>
    <dgm:cxn modelId="{5FE4199A-0C25-47AF-AD91-053BE0A3A524}" type="presParOf" srcId="{DD179994-4CC5-4B45-BDBD-08FBB28A31FF}" destId="{1814D96E-6630-4B27-830E-00A8F9304AEB}" srcOrd="0" destOrd="0" presId="urn:microsoft.com/office/officeart/2005/8/layout/hierarchy1"/>
    <dgm:cxn modelId="{2C601408-FA9B-4A88-8DAA-9B435D244273}" type="presParOf" srcId="{DD179994-4CC5-4B45-BDBD-08FBB28A31FF}" destId="{0D0BEE47-A727-4FF9-A978-B1B3CDCED553}" srcOrd="1" destOrd="0" presId="urn:microsoft.com/office/officeart/2005/8/layout/hierarchy1"/>
    <dgm:cxn modelId="{EB005795-D05F-4729-82D4-614533912403}" type="presParOf" srcId="{E74FBFF0-7CA7-404F-8412-86760E380F09}" destId="{C65B739A-2154-4694-A5F9-F7B22822270E}" srcOrd="1" destOrd="0" presId="urn:microsoft.com/office/officeart/2005/8/layout/hierarchy1"/>
    <dgm:cxn modelId="{53E7726D-E762-4CB9-9937-BAC87771CA2B}" type="presParOf" srcId="{C73B0111-7027-40B9-964F-225B538A2F82}" destId="{010FBB21-7A42-4299-8587-6A69A0F48F11}" srcOrd="2" destOrd="0" presId="urn:microsoft.com/office/officeart/2005/8/layout/hierarchy1"/>
    <dgm:cxn modelId="{6B605A4D-2DAD-4081-B31C-70D2432D34E1}" type="presParOf" srcId="{010FBB21-7A42-4299-8587-6A69A0F48F11}" destId="{87B85CDC-F959-4343-8DC5-3FD809014C70}" srcOrd="0" destOrd="0" presId="urn:microsoft.com/office/officeart/2005/8/layout/hierarchy1"/>
    <dgm:cxn modelId="{B9385822-67DA-451C-99CE-374B9F44C1DB}" type="presParOf" srcId="{87B85CDC-F959-4343-8DC5-3FD809014C70}" destId="{36658A9A-66D9-4239-809E-A98B567133E6}" srcOrd="0" destOrd="0" presId="urn:microsoft.com/office/officeart/2005/8/layout/hierarchy1"/>
    <dgm:cxn modelId="{E5B3F0A8-D59E-4560-B4F7-03D62DB671EA}" type="presParOf" srcId="{87B85CDC-F959-4343-8DC5-3FD809014C70}" destId="{6D05588D-940E-4770-9398-DB6693FA8662}" srcOrd="1" destOrd="0" presId="urn:microsoft.com/office/officeart/2005/8/layout/hierarchy1"/>
    <dgm:cxn modelId="{3C071DA8-1768-4801-8417-62574E48C112}" type="presParOf" srcId="{010FBB21-7A42-4299-8587-6A69A0F48F11}" destId="{D7BA5631-18EE-47A5-9457-202D0614C48B}" srcOrd="1" destOrd="0" presId="urn:microsoft.com/office/officeart/2005/8/layout/hierarchy1"/>
    <dgm:cxn modelId="{6890DADE-293A-4074-8E6F-355E56571C15}" type="presParOf" srcId="{C73B0111-7027-40B9-964F-225B538A2F82}" destId="{C07754E1-7309-4640-922A-8678CE954BCD}" srcOrd="3" destOrd="0" presId="urn:microsoft.com/office/officeart/2005/8/layout/hierarchy1"/>
    <dgm:cxn modelId="{ADEBDB2D-5A05-47CA-9511-E4AFC62C72EF}" type="presParOf" srcId="{C07754E1-7309-4640-922A-8678CE954BCD}" destId="{6F3B55EF-9A21-4E83-AFD0-69BFA6A212BC}" srcOrd="0" destOrd="0" presId="urn:microsoft.com/office/officeart/2005/8/layout/hierarchy1"/>
    <dgm:cxn modelId="{50BA81FD-FAA4-4617-B318-B2DAB3F0ADE8}" type="presParOf" srcId="{6F3B55EF-9A21-4E83-AFD0-69BFA6A212BC}" destId="{8118C5A5-A352-4CCD-8B99-8E7C79D490CA}" srcOrd="0" destOrd="0" presId="urn:microsoft.com/office/officeart/2005/8/layout/hierarchy1"/>
    <dgm:cxn modelId="{649F331F-C71C-458D-A596-540FD361486C}" type="presParOf" srcId="{6F3B55EF-9A21-4E83-AFD0-69BFA6A212BC}" destId="{A43BD7D4-691C-4479-9C54-6F5932D6DA92}" srcOrd="1" destOrd="0" presId="urn:microsoft.com/office/officeart/2005/8/layout/hierarchy1"/>
    <dgm:cxn modelId="{E7B6A91B-CCEB-4691-89D7-D7AF93AE6AE5}" type="presParOf" srcId="{C07754E1-7309-4640-922A-8678CE954BCD}" destId="{0ED121F1-4F81-41EF-B2BD-724B8451E64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3D696B-24B9-4DB1-9A4B-023D1133163A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4AAEFC0-906B-45CA-8D9D-F50AC4D57F0D}">
      <dgm:prSet/>
      <dgm:spPr/>
      <dgm:t>
        <a:bodyPr/>
        <a:lstStyle/>
        <a:p>
          <a:r>
            <a:rPr lang="en-US"/>
            <a:t>Model parameters</a:t>
          </a:r>
        </a:p>
      </dgm:t>
    </dgm:pt>
    <dgm:pt modelId="{603B60C7-D4C3-4543-B04F-CE8F01478177}" type="parTrans" cxnId="{7FE8BCEF-8A3D-4ED7-91FC-D34871B389F1}">
      <dgm:prSet/>
      <dgm:spPr/>
      <dgm:t>
        <a:bodyPr/>
        <a:lstStyle/>
        <a:p>
          <a:endParaRPr lang="en-US"/>
        </a:p>
      </dgm:t>
    </dgm:pt>
    <dgm:pt modelId="{40EF6435-5632-4877-91FE-AE4FED37E942}" type="sibTrans" cxnId="{7FE8BCEF-8A3D-4ED7-91FC-D34871B389F1}">
      <dgm:prSet/>
      <dgm:spPr/>
      <dgm:t>
        <a:bodyPr/>
        <a:lstStyle/>
        <a:p>
          <a:endParaRPr lang="en-US"/>
        </a:p>
      </dgm:t>
    </dgm:pt>
    <dgm:pt modelId="{53459BEF-FA12-46DF-A124-B049105F7D50}">
      <dgm:prSet/>
      <dgm:spPr/>
      <dgm:t>
        <a:bodyPr/>
        <a:lstStyle/>
        <a:p>
          <a:r>
            <a:rPr lang="en-US" dirty="0"/>
            <a:t>Internal to the model</a:t>
          </a:r>
        </a:p>
      </dgm:t>
    </dgm:pt>
    <dgm:pt modelId="{D7199D7F-F885-4348-A1D4-1BA886B583AC}" type="parTrans" cxnId="{711E1DCB-1013-4DB0-874A-5919114AEB97}">
      <dgm:prSet/>
      <dgm:spPr/>
      <dgm:t>
        <a:bodyPr/>
        <a:lstStyle/>
        <a:p>
          <a:endParaRPr lang="en-US"/>
        </a:p>
      </dgm:t>
    </dgm:pt>
    <dgm:pt modelId="{BDCCC69F-B7A0-42A1-AF82-4BF1DD0CFD05}" type="sibTrans" cxnId="{711E1DCB-1013-4DB0-874A-5919114AEB97}">
      <dgm:prSet/>
      <dgm:spPr/>
      <dgm:t>
        <a:bodyPr/>
        <a:lstStyle/>
        <a:p>
          <a:endParaRPr lang="en-US"/>
        </a:p>
      </dgm:t>
    </dgm:pt>
    <dgm:pt modelId="{9148EBD7-0F27-47B7-BF90-66CF1065D674}">
      <dgm:prSet/>
      <dgm:spPr/>
      <dgm:t>
        <a:bodyPr/>
        <a:lstStyle/>
        <a:p>
          <a:r>
            <a:rPr lang="en-US" dirty="0"/>
            <a:t>Essential for making prediction</a:t>
          </a:r>
        </a:p>
      </dgm:t>
    </dgm:pt>
    <dgm:pt modelId="{6AFE3411-9F13-4237-AA42-8DD28A32A250}" type="parTrans" cxnId="{0BE65981-01AA-44B8-B7FB-6D3DB93BB14C}">
      <dgm:prSet/>
      <dgm:spPr/>
      <dgm:t>
        <a:bodyPr/>
        <a:lstStyle/>
        <a:p>
          <a:endParaRPr lang="en-US"/>
        </a:p>
      </dgm:t>
    </dgm:pt>
    <dgm:pt modelId="{FD595DB7-2233-4730-8EAF-876BDEF04D0E}" type="sibTrans" cxnId="{0BE65981-01AA-44B8-B7FB-6D3DB93BB14C}">
      <dgm:prSet/>
      <dgm:spPr/>
      <dgm:t>
        <a:bodyPr/>
        <a:lstStyle/>
        <a:p>
          <a:endParaRPr lang="en-US"/>
        </a:p>
      </dgm:t>
    </dgm:pt>
    <dgm:pt modelId="{860A05EA-C0F5-4DC7-A260-BFA699E93919}">
      <dgm:prSet/>
      <dgm:spPr/>
      <dgm:t>
        <a:bodyPr/>
        <a:lstStyle/>
        <a:p>
          <a:r>
            <a:rPr lang="en-US"/>
            <a:t>Dependent on dataset</a:t>
          </a:r>
        </a:p>
      </dgm:t>
    </dgm:pt>
    <dgm:pt modelId="{C92B7865-5867-4821-9F80-B09ED2C9811E}" type="parTrans" cxnId="{BC77F857-6BDF-4914-A3A4-A6FA9FFCFF9A}">
      <dgm:prSet/>
      <dgm:spPr/>
      <dgm:t>
        <a:bodyPr/>
        <a:lstStyle/>
        <a:p>
          <a:endParaRPr lang="en-US"/>
        </a:p>
      </dgm:t>
    </dgm:pt>
    <dgm:pt modelId="{DE3165CF-DE9A-4AA4-A6B8-16DB94B35D3F}" type="sibTrans" cxnId="{BC77F857-6BDF-4914-A3A4-A6FA9FFCFF9A}">
      <dgm:prSet/>
      <dgm:spPr/>
      <dgm:t>
        <a:bodyPr/>
        <a:lstStyle/>
        <a:p>
          <a:endParaRPr lang="en-US"/>
        </a:p>
      </dgm:t>
    </dgm:pt>
    <dgm:pt modelId="{EC3ED0C9-4E98-427B-B890-189AC782BDF5}">
      <dgm:prSet/>
      <dgm:spPr/>
      <dgm:t>
        <a:bodyPr/>
        <a:lstStyle/>
        <a:p>
          <a:r>
            <a:rPr lang="en-US" dirty="0"/>
            <a:t>Example: weight/coefficient of independent variables in linear regression</a:t>
          </a:r>
        </a:p>
      </dgm:t>
    </dgm:pt>
    <dgm:pt modelId="{78443075-96A6-4283-BAD0-FF08BEC8C0CE}" type="parTrans" cxnId="{E7FCED09-89AF-4F2B-9B7D-2015A0EAC952}">
      <dgm:prSet/>
      <dgm:spPr/>
      <dgm:t>
        <a:bodyPr/>
        <a:lstStyle/>
        <a:p>
          <a:endParaRPr lang="en-US"/>
        </a:p>
      </dgm:t>
    </dgm:pt>
    <dgm:pt modelId="{953C7F02-690D-4A0E-8849-86F9F0BA3CD9}" type="sibTrans" cxnId="{E7FCED09-89AF-4F2B-9B7D-2015A0EAC952}">
      <dgm:prSet/>
      <dgm:spPr/>
      <dgm:t>
        <a:bodyPr/>
        <a:lstStyle/>
        <a:p>
          <a:endParaRPr lang="en-US"/>
        </a:p>
      </dgm:t>
    </dgm:pt>
    <dgm:pt modelId="{73A0CB6B-4C07-476C-926D-2EF210A4FC40}">
      <dgm:prSet/>
      <dgm:spPr/>
      <dgm:t>
        <a:bodyPr/>
        <a:lstStyle/>
        <a:p>
          <a:r>
            <a:rPr lang="en-US"/>
            <a:t>Hyperparameters</a:t>
          </a:r>
        </a:p>
      </dgm:t>
    </dgm:pt>
    <dgm:pt modelId="{AC3384AC-D04B-4DD9-B9F3-0ABB5496D6A0}" type="parTrans" cxnId="{769F4A59-D89E-47F3-A2F4-85C52CDA95F4}">
      <dgm:prSet/>
      <dgm:spPr/>
      <dgm:t>
        <a:bodyPr/>
        <a:lstStyle/>
        <a:p>
          <a:endParaRPr lang="en-US"/>
        </a:p>
      </dgm:t>
    </dgm:pt>
    <dgm:pt modelId="{82E3BF50-BEDB-41FA-8666-22D963A1AA36}" type="sibTrans" cxnId="{769F4A59-D89E-47F3-A2F4-85C52CDA95F4}">
      <dgm:prSet/>
      <dgm:spPr/>
      <dgm:t>
        <a:bodyPr/>
        <a:lstStyle/>
        <a:p>
          <a:endParaRPr lang="en-US"/>
        </a:p>
      </dgm:t>
    </dgm:pt>
    <dgm:pt modelId="{4E3E53B0-DF77-4DA6-8124-B69BA4426294}">
      <dgm:prSet/>
      <dgm:spPr/>
      <dgm:t>
        <a:bodyPr/>
        <a:lstStyle/>
        <a:p>
          <a:r>
            <a:rPr lang="en-US"/>
            <a:t>Essential for optimizing model performance</a:t>
          </a:r>
        </a:p>
      </dgm:t>
    </dgm:pt>
    <dgm:pt modelId="{48CEC83F-A95A-4AD5-AB54-20D99FE97B33}" type="parTrans" cxnId="{938F0CA7-0128-4E1D-A548-2E1A9338B602}">
      <dgm:prSet/>
      <dgm:spPr/>
      <dgm:t>
        <a:bodyPr/>
        <a:lstStyle/>
        <a:p>
          <a:endParaRPr lang="en-US"/>
        </a:p>
      </dgm:t>
    </dgm:pt>
    <dgm:pt modelId="{5B36B0AA-81B8-46BF-A6E7-DD13F49DE289}" type="sibTrans" cxnId="{938F0CA7-0128-4E1D-A548-2E1A9338B602}">
      <dgm:prSet/>
      <dgm:spPr/>
      <dgm:t>
        <a:bodyPr/>
        <a:lstStyle/>
        <a:p>
          <a:endParaRPr lang="en-US"/>
        </a:p>
      </dgm:t>
    </dgm:pt>
    <dgm:pt modelId="{8DAB174A-A063-4DF6-B983-8E3118C23118}">
      <dgm:prSet/>
      <dgm:spPr/>
      <dgm:t>
        <a:bodyPr/>
        <a:lstStyle/>
        <a:p>
          <a:r>
            <a:rPr lang="en-US"/>
            <a:t>External for model</a:t>
          </a:r>
        </a:p>
      </dgm:t>
    </dgm:pt>
    <dgm:pt modelId="{ACDFBF1F-EFE3-40EC-B2CA-3E2061C87FC4}" type="parTrans" cxnId="{4C4D2064-4A3D-4827-A25C-02C5CD0F10E0}">
      <dgm:prSet/>
      <dgm:spPr/>
      <dgm:t>
        <a:bodyPr/>
        <a:lstStyle/>
        <a:p>
          <a:endParaRPr lang="en-US"/>
        </a:p>
      </dgm:t>
    </dgm:pt>
    <dgm:pt modelId="{0C62F557-F0CF-4F94-A4D7-CD0C3C3F469D}" type="sibTrans" cxnId="{4C4D2064-4A3D-4827-A25C-02C5CD0F10E0}">
      <dgm:prSet/>
      <dgm:spPr/>
      <dgm:t>
        <a:bodyPr/>
        <a:lstStyle/>
        <a:p>
          <a:endParaRPr lang="en-US"/>
        </a:p>
      </dgm:t>
    </dgm:pt>
    <dgm:pt modelId="{A140A0B8-9B88-4C04-BFB5-7610927F9F9A}">
      <dgm:prSet/>
      <dgm:spPr/>
      <dgm:t>
        <a:bodyPr/>
        <a:lstStyle/>
        <a:p>
          <a:r>
            <a:rPr lang="en-US"/>
            <a:t>Set manually by ML engineer</a:t>
          </a:r>
        </a:p>
      </dgm:t>
    </dgm:pt>
    <dgm:pt modelId="{2B7E6DBA-C1F6-41EF-BCA0-906C8235541A}" type="parTrans" cxnId="{1E0C7622-725A-4F63-AD74-B07734489BFB}">
      <dgm:prSet/>
      <dgm:spPr/>
      <dgm:t>
        <a:bodyPr/>
        <a:lstStyle/>
        <a:p>
          <a:endParaRPr lang="en-US"/>
        </a:p>
      </dgm:t>
    </dgm:pt>
    <dgm:pt modelId="{A997326E-74A5-4924-B2D6-2187F3023689}" type="sibTrans" cxnId="{1E0C7622-725A-4F63-AD74-B07734489BFB}">
      <dgm:prSet/>
      <dgm:spPr/>
      <dgm:t>
        <a:bodyPr/>
        <a:lstStyle/>
        <a:p>
          <a:endParaRPr lang="en-US"/>
        </a:p>
      </dgm:t>
    </dgm:pt>
    <dgm:pt modelId="{DBCB38BA-5606-4A2B-A042-AC2BE93965B6}">
      <dgm:prSet/>
      <dgm:spPr/>
      <dgm:t>
        <a:bodyPr/>
        <a:lstStyle/>
        <a:p>
          <a:r>
            <a:rPr lang="en-US"/>
            <a:t>Not dependent on dataset</a:t>
          </a:r>
        </a:p>
      </dgm:t>
    </dgm:pt>
    <dgm:pt modelId="{5493B91E-9D78-4F07-8C0B-50D0ADB14B85}" type="parTrans" cxnId="{72A845AA-F122-4A80-9475-C09A4C220B28}">
      <dgm:prSet/>
      <dgm:spPr/>
      <dgm:t>
        <a:bodyPr/>
        <a:lstStyle/>
        <a:p>
          <a:endParaRPr lang="en-US"/>
        </a:p>
      </dgm:t>
    </dgm:pt>
    <dgm:pt modelId="{E1D70E06-96C6-4D8A-8B5F-12F3D21DF3EA}" type="sibTrans" cxnId="{72A845AA-F122-4A80-9475-C09A4C220B28}">
      <dgm:prSet/>
      <dgm:spPr/>
      <dgm:t>
        <a:bodyPr/>
        <a:lstStyle/>
        <a:p>
          <a:endParaRPr lang="en-US"/>
        </a:p>
      </dgm:t>
    </dgm:pt>
    <dgm:pt modelId="{F7F3CEBB-9057-441F-849B-F76F4D8CC120}">
      <dgm:prSet/>
      <dgm:spPr/>
      <dgm:t>
        <a:bodyPr/>
        <a:lstStyle/>
        <a:p>
          <a:r>
            <a:rPr lang="en-US"/>
            <a:t>Example: kernel and slack in SVM, value of k in KNN, depth of tree in decision tree</a:t>
          </a:r>
        </a:p>
      </dgm:t>
    </dgm:pt>
    <dgm:pt modelId="{508D0691-18CE-4A13-8979-0145429F33B8}" type="parTrans" cxnId="{9C5EC49A-BD6F-4B6E-9988-CC85570D036B}">
      <dgm:prSet/>
      <dgm:spPr/>
      <dgm:t>
        <a:bodyPr/>
        <a:lstStyle/>
        <a:p>
          <a:endParaRPr lang="en-US"/>
        </a:p>
      </dgm:t>
    </dgm:pt>
    <dgm:pt modelId="{5F4CBFBE-D02E-4283-A3F3-4E544BDF6E14}" type="sibTrans" cxnId="{9C5EC49A-BD6F-4B6E-9988-CC85570D036B}">
      <dgm:prSet/>
      <dgm:spPr/>
      <dgm:t>
        <a:bodyPr/>
        <a:lstStyle/>
        <a:p>
          <a:endParaRPr lang="en-US"/>
        </a:p>
      </dgm:t>
    </dgm:pt>
    <dgm:pt modelId="{41A2B633-E2BE-44F3-800E-5B24E277E62C}" type="pres">
      <dgm:prSet presAssocID="{6E3D696B-24B9-4DB1-9A4B-023D1133163A}" presName="linear" presStyleCnt="0">
        <dgm:presLayoutVars>
          <dgm:dir/>
          <dgm:animLvl val="lvl"/>
          <dgm:resizeHandles val="exact"/>
        </dgm:presLayoutVars>
      </dgm:prSet>
      <dgm:spPr/>
    </dgm:pt>
    <dgm:pt modelId="{39C7086D-1CE3-4CDA-A8B8-DC38DEC23962}" type="pres">
      <dgm:prSet presAssocID="{E4AAEFC0-906B-45CA-8D9D-F50AC4D57F0D}" presName="parentLin" presStyleCnt="0"/>
      <dgm:spPr/>
    </dgm:pt>
    <dgm:pt modelId="{71B49B8A-0FD8-4B05-B927-6ACD5A805B1F}" type="pres">
      <dgm:prSet presAssocID="{E4AAEFC0-906B-45CA-8D9D-F50AC4D57F0D}" presName="parentLeftMargin" presStyleLbl="node1" presStyleIdx="0" presStyleCnt="2"/>
      <dgm:spPr/>
    </dgm:pt>
    <dgm:pt modelId="{B3E891A4-888A-478B-9F91-6AC3C3C47449}" type="pres">
      <dgm:prSet presAssocID="{E4AAEFC0-906B-45CA-8D9D-F50AC4D57F0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C4FD7C1-65C0-4156-BAB6-F45B78666A2E}" type="pres">
      <dgm:prSet presAssocID="{E4AAEFC0-906B-45CA-8D9D-F50AC4D57F0D}" presName="negativeSpace" presStyleCnt="0"/>
      <dgm:spPr/>
    </dgm:pt>
    <dgm:pt modelId="{047593A0-2F95-4AA2-BE13-887E8A6EA386}" type="pres">
      <dgm:prSet presAssocID="{E4AAEFC0-906B-45CA-8D9D-F50AC4D57F0D}" presName="childText" presStyleLbl="conFgAcc1" presStyleIdx="0" presStyleCnt="2">
        <dgm:presLayoutVars>
          <dgm:bulletEnabled val="1"/>
        </dgm:presLayoutVars>
      </dgm:prSet>
      <dgm:spPr/>
    </dgm:pt>
    <dgm:pt modelId="{117FCDC6-AF72-42D1-8848-F0214790B557}" type="pres">
      <dgm:prSet presAssocID="{40EF6435-5632-4877-91FE-AE4FED37E942}" presName="spaceBetweenRectangles" presStyleCnt="0"/>
      <dgm:spPr/>
    </dgm:pt>
    <dgm:pt modelId="{B04D679C-476E-45F7-8B51-DD0D3809A782}" type="pres">
      <dgm:prSet presAssocID="{73A0CB6B-4C07-476C-926D-2EF210A4FC40}" presName="parentLin" presStyleCnt="0"/>
      <dgm:spPr/>
    </dgm:pt>
    <dgm:pt modelId="{1B2A73ED-5726-4110-9ED1-AE0FE1894CD9}" type="pres">
      <dgm:prSet presAssocID="{73A0CB6B-4C07-476C-926D-2EF210A4FC40}" presName="parentLeftMargin" presStyleLbl="node1" presStyleIdx="0" presStyleCnt="2"/>
      <dgm:spPr/>
    </dgm:pt>
    <dgm:pt modelId="{1CECD1EB-19B7-4334-99F1-0770C2D59590}" type="pres">
      <dgm:prSet presAssocID="{73A0CB6B-4C07-476C-926D-2EF210A4FC4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BD3D51D-D09C-475B-B8EC-15F0A320859F}" type="pres">
      <dgm:prSet presAssocID="{73A0CB6B-4C07-476C-926D-2EF210A4FC40}" presName="negativeSpace" presStyleCnt="0"/>
      <dgm:spPr/>
    </dgm:pt>
    <dgm:pt modelId="{4965CE74-595D-4C3E-923E-4ED454359CFB}" type="pres">
      <dgm:prSet presAssocID="{73A0CB6B-4C07-476C-926D-2EF210A4FC4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7FCED09-89AF-4F2B-9B7D-2015A0EAC952}" srcId="{E4AAEFC0-906B-45CA-8D9D-F50AC4D57F0D}" destId="{EC3ED0C9-4E98-427B-B890-189AC782BDF5}" srcOrd="3" destOrd="0" parTransId="{78443075-96A6-4283-BAD0-FF08BEC8C0CE}" sibTransId="{953C7F02-690D-4A0E-8849-86F9F0BA3CD9}"/>
    <dgm:cxn modelId="{85D02F0B-C7EA-44CB-9581-372E7EA4A6F6}" type="presOf" srcId="{EC3ED0C9-4E98-427B-B890-189AC782BDF5}" destId="{047593A0-2F95-4AA2-BE13-887E8A6EA386}" srcOrd="0" destOrd="3" presId="urn:microsoft.com/office/officeart/2005/8/layout/list1"/>
    <dgm:cxn modelId="{5198AD0B-AFDF-4E2D-8C33-77F504F4FA6A}" type="presOf" srcId="{53459BEF-FA12-46DF-A124-B049105F7D50}" destId="{047593A0-2F95-4AA2-BE13-887E8A6EA386}" srcOrd="0" destOrd="0" presId="urn:microsoft.com/office/officeart/2005/8/layout/list1"/>
    <dgm:cxn modelId="{1E0C7622-725A-4F63-AD74-B07734489BFB}" srcId="{73A0CB6B-4C07-476C-926D-2EF210A4FC40}" destId="{A140A0B8-9B88-4C04-BFB5-7610927F9F9A}" srcOrd="2" destOrd="0" parTransId="{2B7E6DBA-C1F6-41EF-BCA0-906C8235541A}" sibTransId="{A997326E-74A5-4924-B2D6-2187F3023689}"/>
    <dgm:cxn modelId="{173C252E-82AD-43A4-AA94-866BC7757BE8}" type="presOf" srcId="{A140A0B8-9B88-4C04-BFB5-7610927F9F9A}" destId="{4965CE74-595D-4C3E-923E-4ED454359CFB}" srcOrd="0" destOrd="2" presId="urn:microsoft.com/office/officeart/2005/8/layout/list1"/>
    <dgm:cxn modelId="{63A98537-C57B-47D4-AC83-173EA4D4B72D}" type="presOf" srcId="{E4AAEFC0-906B-45CA-8D9D-F50AC4D57F0D}" destId="{71B49B8A-0FD8-4B05-B927-6ACD5A805B1F}" srcOrd="0" destOrd="0" presId="urn:microsoft.com/office/officeart/2005/8/layout/list1"/>
    <dgm:cxn modelId="{4C4D2064-4A3D-4827-A25C-02C5CD0F10E0}" srcId="{73A0CB6B-4C07-476C-926D-2EF210A4FC40}" destId="{8DAB174A-A063-4DF6-B983-8E3118C23118}" srcOrd="1" destOrd="0" parTransId="{ACDFBF1F-EFE3-40EC-B2CA-3E2061C87FC4}" sibTransId="{0C62F557-F0CF-4F94-A4D7-CD0C3C3F469D}"/>
    <dgm:cxn modelId="{7015E147-F0CA-4AA8-A8D1-312A3BC4845C}" type="presOf" srcId="{8DAB174A-A063-4DF6-B983-8E3118C23118}" destId="{4965CE74-595D-4C3E-923E-4ED454359CFB}" srcOrd="0" destOrd="1" presId="urn:microsoft.com/office/officeart/2005/8/layout/list1"/>
    <dgm:cxn modelId="{48E79A4E-2189-42E7-A004-9B48E90F2D5D}" type="presOf" srcId="{E4AAEFC0-906B-45CA-8D9D-F50AC4D57F0D}" destId="{B3E891A4-888A-478B-9F91-6AC3C3C47449}" srcOrd="1" destOrd="0" presId="urn:microsoft.com/office/officeart/2005/8/layout/list1"/>
    <dgm:cxn modelId="{2A804350-0E5D-4369-8C24-49B54078DD1C}" type="presOf" srcId="{73A0CB6B-4C07-476C-926D-2EF210A4FC40}" destId="{1CECD1EB-19B7-4334-99F1-0770C2D59590}" srcOrd="1" destOrd="0" presId="urn:microsoft.com/office/officeart/2005/8/layout/list1"/>
    <dgm:cxn modelId="{BC77F857-6BDF-4914-A3A4-A6FA9FFCFF9A}" srcId="{E4AAEFC0-906B-45CA-8D9D-F50AC4D57F0D}" destId="{860A05EA-C0F5-4DC7-A260-BFA699E93919}" srcOrd="2" destOrd="0" parTransId="{C92B7865-5867-4821-9F80-B09ED2C9811E}" sibTransId="{DE3165CF-DE9A-4AA4-A6B8-16DB94B35D3F}"/>
    <dgm:cxn modelId="{769F4A59-D89E-47F3-A2F4-85C52CDA95F4}" srcId="{6E3D696B-24B9-4DB1-9A4B-023D1133163A}" destId="{73A0CB6B-4C07-476C-926D-2EF210A4FC40}" srcOrd="1" destOrd="0" parTransId="{AC3384AC-D04B-4DD9-B9F3-0ABB5496D6A0}" sibTransId="{82E3BF50-BEDB-41FA-8666-22D963A1AA36}"/>
    <dgm:cxn modelId="{759D2E7B-AE89-4567-AF3A-3FF7086C73A9}" type="presOf" srcId="{F7F3CEBB-9057-441F-849B-F76F4D8CC120}" destId="{4965CE74-595D-4C3E-923E-4ED454359CFB}" srcOrd="0" destOrd="4" presId="urn:microsoft.com/office/officeart/2005/8/layout/list1"/>
    <dgm:cxn modelId="{B362C980-D98E-4FE5-AC0E-53490FC72259}" type="presOf" srcId="{DBCB38BA-5606-4A2B-A042-AC2BE93965B6}" destId="{4965CE74-595D-4C3E-923E-4ED454359CFB}" srcOrd="0" destOrd="3" presId="urn:microsoft.com/office/officeart/2005/8/layout/list1"/>
    <dgm:cxn modelId="{0BE65981-01AA-44B8-B7FB-6D3DB93BB14C}" srcId="{E4AAEFC0-906B-45CA-8D9D-F50AC4D57F0D}" destId="{9148EBD7-0F27-47B7-BF90-66CF1065D674}" srcOrd="1" destOrd="0" parTransId="{6AFE3411-9F13-4237-AA42-8DD28A32A250}" sibTransId="{FD595DB7-2233-4730-8EAF-876BDEF04D0E}"/>
    <dgm:cxn modelId="{E6C02685-1585-4A4A-897E-85516BB45AE6}" type="presOf" srcId="{9148EBD7-0F27-47B7-BF90-66CF1065D674}" destId="{047593A0-2F95-4AA2-BE13-887E8A6EA386}" srcOrd="0" destOrd="1" presId="urn:microsoft.com/office/officeart/2005/8/layout/list1"/>
    <dgm:cxn modelId="{8DCA568E-BE90-46DE-8D03-B70B44582484}" type="presOf" srcId="{860A05EA-C0F5-4DC7-A260-BFA699E93919}" destId="{047593A0-2F95-4AA2-BE13-887E8A6EA386}" srcOrd="0" destOrd="2" presId="urn:microsoft.com/office/officeart/2005/8/layout/list1"/>
    <dgm:cxn modelId="{9C5EC49A-BD6F-4B6E-9988-CC85570D036B}" srcId="{73A0CB6B-4C07-476C-926D-2EF210A4FC40}" destId="{F7F3CEBB-9057-441F-849B-F76F4D8CC120}" srcOrd="4" destOrd="0" parTransId="{508D0691-18CE-4A13-8979-0145429F33B8}" sibTransId="{5F4CBFBE-D02E-4283-A3F3-4E544BDF6E14}"/>
    <dgm:cxn modelId="{84C6779C-88CA-4796-8A77-579AEED09B3E}" type="presOf" srcId="{73A0CB6B-4C07-476C-926D-2EF210A4FC40}" destId="{1B2A73ED-5726-4110-9ED1-AE0FE1894CD9}" srcOrd="0" destOrd="0" presId="urn:microsoft.com/office/officeart/2005/8/layout/list1"/>
    <dgm:cxn modelId="{938F0CA7-0128-4E1D-A548-2E1A9338B602}" srcId="{73A0CB6B-4C07-476C-926D-2EF210A4FC40}" destId="{4E3E53B0-DF77-4DA6-8124-B69BA4426294}" srcOrd="0" destOrd="0" parTransId="{48CEC83F-A95A-4AD5-AB54-20D99FE97B33}" sibTransId="{5B36B0AA-81B8-46BF-A6E7-DD13F49DE289}"/>
    <dgm:cxn modelId="{72A845AA-F122-4A80-9475-C09A4C220B28}" srcId="{73A0CB6B-4C07-476C-926D-2EF210A4FC40}" destId="{DBCB38BA-5606-4A2B-A042-AC2BE93965B6}" srcOrd="3" destOrd="0" parTransId="{5493B91E-9D78-4F07-8C0B-50D0ADB14B85}" sibTransId="{E1D70E06-96C6-4D8A-8B5F-12F3D21DF3EA}"/>
    <dgm:cxn modelId="{6FEEC6AA-8A55-409B-B7C0-C999F728BCBD}" type="presOf" srcId="{6E3D696B-24B9-4DB1-9A4B-023D1133163A}" destId="{41A2B633-E2BE-44F3-800E-5B24E277E62C}" srcOrd="0" destOrd="0" presId="urn:microsoft.com/office/officeart/2005/8/layout/list1"/>
    <dgm:cxn modelId="{711E1DCB-1013-4DB0-874A-5919114AEB97}" srcId="{E4AAEFC0-906B-45CA-8D9D-F50AC4D57F0D}" destId="{53459BEF-FA12-46DF-A124-B049105F7D50}" srcOrd="0" destOrd="0" parTransId="{D7199D7F-F885-4348-A1D4-1BA886B583AC}" sibTransId="{BDCCC69F-B7A0-42A1-AF82-4BF1DD0CFD05}"/>
    <dgm:cxn modelId="{7FE8BCEF-8A3D-4ED7-91FC-D34871B389F1}" srcId="{6E3D696B-24B9-4DB1-9A4B-023D1133163A}" destId="{E4AAEFC0-906B-45CA-8D9D-F50AC4D57F0D}" srcOrd="0" destOrd="0" parTransId="{603B60C7-D4C3-4543-B04F-CE8F01478177}" sibTransId="{40EF6435-5632-4877-91FE-AE4FED37E942}"/>
    <dgm:cxn modelId="{97CFFBF0-2573-491F-8862-621EE68C6E65}" type="presOf" srcId="{4E3E53B0-DF77-4DA6-8124-B69BA4426294}" destId="{4965CE74-595D-4C3E-923E-4ED454359CFB}" srcOrd="0" destOrd="0" presId="urn:microsoft.com/office/officeart/2005/8/layout/list1"/>
    <dgm:cxn modelId="{410BA26E-03EE-4E77-B7BA-CFF5AF8F19F1}" type="presParOf" srcId="{41A2B633-E2BE-44F3-800E-5B24E277E62C}" destId="{39C7086D-1CE3-4CDA-A8B8-DC38DEC23962}" srcOrd="0" destOrd="0" presId="urn:microsoft.com/office/officeart/2005/8/layout/list1"/>
    <dgm:cxn modelId="{745FC5A0-2E9C-496C-B6D1-B40D355340A9}" type="presParOf" srcId="{39C7086D-1CE3-4CDA-A8B8-DC38DEC23962}" destId="{71B49B8A-0FD8-4B05-B927-6ACD5A805B1F}" srcOrd="0" destOrd="0" presId="urn:microsoft.com/office/officeart/2005/8/layout/list1"/>
    <dgm:cxn modelId="{9E1DA1B0-91E2-4774-85A6-31C3932368D3}" type="presParOf" srcId="{39C7086D-1CE3-4CDA-A8B8-DC38DEC23962}" destId="{B3E891A4-888A-478B-9F91-6AC3C3C47449}" srcOrd="1" destOrd="0" presId="urn:microsoft.com/office/officeart/2005/8/layout/list1"/>
    <dgm:cxn modelId="{693F2339-11D8-43B2-9115-1AB4DF4AD3B4}" type="presParOf" srcId="{41A2B633-E2BE-44F3-800E-5B24E277E62C}" destId="{6C4FD7C1-65C0-4156-BAB6-F45B78666A2E}" srcOrd="1" destOrd="0" presId="urn:microsoft.com/office/officeart/2005/8/layout/list1"/>
    <dgm:cxn modelId="{CBBBCAFB-64C9-496C-B7AD-2901D58AF04A}" type="presParOf" srcId="{41A2B633-E2BE-44F3-800E-5B24E277E62C}" destId="{047593A0-2F95-4AA2-BE13-887E8A6EA386}" srcOrd="2" destOrd="0" presId="urn:microsoft.com/office/officeart/2005/8/layout/list1"/>
    <dgm:cxn modelId="{E41EA22E-6E6E-4BB9-90E1-B33E1D3D1868}" type="presParOf" srcId="{41A2B633-E2BE-44F3-800E-5B24E277E62C}" destId="{117FCDC6-AF72-42D1-8848-F0214790B557}" srcOrd="3" destOrd="0" presId="urn:microsoft.com/office/officeart/2005/8/layout/list1"/>
    <dgm:cxn modelId="{BACEABD9-54AD-4477-A216-6389D81F5B1D}" type="presParOf" srcId="{41A2B633-E2BE-44F3-800E-5B24E277E62C}" destId="{B04D679C-476E-45F7-8B51-DD0D3809A782}" srcOrd="4" destOrd="0" presId="urn:microsoft.com/office/officeart/2005/8/layout/list1"/>
    <dgm:cxn modelId="{F901B395-211F-4468-A769-46838B221D80}" type="presParOf" srcId="{B04D679C-476E-45F7-8B51-DD0D3809A782}" destId="{1B2A73ED-5726-4110-9ED1-AE0FE1894CD9}" srcOrd="0" destOrd="0" presId="urn:microsoft.com/office/officeart/2005/8/layout/list1"/>
    <dgm:cxn modelId="{9603DD0A-9AEC-4597-A844-4378A5FE5946}" type="presParOf" srcId="{B04D679C-476E-45F7-8B51-DD0D3809A782}" destId="{1CECD1EB-19B7-4334-99F1-0770C2D59590}" srcOrd="1" destOrd="0" presId="urn:microsoft.com/office/officeart/2005/8/layout/list1"/>
    <dgm:cxn modelId="{078499DF-64A9-4879-9550-AE2A5B8B8822}" type="presParOf" srcId="{41A2B633-E2BE-44F3-800E-5B24E277E62C}" destId="{FBD3D51D-D09C-475B-B8EC-15F0A320859F}" srcOrd="5" destOrd="0" presId="urn:microsoft.com/office/officeart/2005/8/layout/list1"/>
    <dgm:cxn modelId="{1666A533-9E3F-430E-A08D-4441998B379E}" type="presParOf" srcId="{41A2B633-E2BE-44F3-800E-5B24E277E62C}" destId="{4965CE74-595D-4C3E-923E-4ED454359CF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EB9F2E-CA1B-496D-B9DE-836AC4E7991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8FBBFF-A4FE-4A87-ADFA-421D35F7A2A4}">
      <dgm:prSet/>
      <dgm:spPr/>
      <dgm:t>
        <a:bodyPr/>
        <a:lstStyle/>
        <a:p>
          <a:r>
            <a:rPr lang="en-US" dirty="0"/>
            <a:t>Key Classification Problem</a:t>
          </a:r>
        </a:p>
      </dgm:t>
    </dgm:pt>
    <dgm:pt modelId="{53876B94-362A-4C0C-8305-249CC563C5E0}" type="parTrans" cxnId="{C3F34CC5-62F6-4E7D-AD9F-5EBC8A10BD1A}">
      <dgm:prSet/>
      <dgm:spPr/>
      <dgm:t>
        <a:bodyPr/>
        <a:lstStyle/>
        <a:p>
          <a:endParaRPr lang="en-US"/>
        </a:p>
      </dgm:t>
    </dgm:pt>
    <dgm:pt modelId="{BBA18DDC-B59C-44E2-A738-5265BBED03B5}" type="sibTrans" cxnId="{C3F34CC5-62F6-4E7D-AD9F-5EBC8A10BD1A}">
      <dgm:prSet/>
      <dgm:spPr/>
      <dgm:t>
        <a:bodyPr/>
        <a:lstStyle/>
        <a:p>
          <a:endParaRPr lang="en-US"/>
        </a:p>
      </dgm:t>
    </dgm:pt>
    <dgm:pt modelId="{3C986D1D-3761-4FAF-BBFF-8EFDDD0EA3E8}">
      <dgm:prSet/>
      <dgm:spPr/>
      <dgm:t>
        <a:bodyPr/>
        <a:lstStyle/>
        <a:p>
          <a:r>
            <a:rPr lang="en-US"/>
            <a:t>Confusion Matrix (not a metric)</a:t>
          </a:r>
        </a:p>
      </dgm:t>
    </dgm:pt>
    <dgm:pt modelId="{E1CE68A6-E63C-4967-97AF-80C491A945AB}" type="parTrans" cxnId="{562A85A0-5C76-4FA6-B289-3C7E4B3EC883}">
      <dgm:prSet/>
      <dgm:spPr/>
      <dgm:t>
        <a:bodyPr/>
        <a:lstStyle/>
        <a:p>
          <a:endParaRPr lang="en-US"/>
        </a:p>
      </dgm:t>
    </dgm:pt>
    <dgm:pt modelId="{7A61440E-4CD5-4713-BD0A-BE11578412F3}" type="sibTrans" cxnId="{562A85A0-5C76-4FA6-B289-3C7E4B3EC883}">
      <dgm:prSet/>
      <dgm:spPr/>
      <dgm:t>
        <a:bodyPr/>
        <a:lstStyle/>
        <a:p>
          <a:endParaRPr lang="en-US"/>
        </a:p>
      </dgm:t>
    </dgm:pt>
    <dgm:pt modelId="{E34B96AD-BE4B-4657-B652-703DEC621CD6}">
      <dgm:prSet/>
      <dgm:spPr/>
      <dgm:t>
        <a:bodyPr/>
        <a:lstStyle/>
        <a:p>
          <a:r>
            <a:rPr lang="en-US"/>
            <a:t>Accuracy</a:t>
          </a:r>
        </a:p>
      </dgm:t>
    </dgm:pt>
    <dgm:pt modelId="{D55DBD89-361A-406C-9FF0-9E94526ACBA2}" type="parTrans" cxnId="{E59063DC-74F6-4941-B521-76E1B1B16753}">
      <dgm:prSet/>
      <dgm:spPr/>
      <dgm:t>
        <a:bodyPr/>
        <a:lstStyle/>
        <a:p>
          <a:endParaRPr lang="en-US"/>
        </a:p>
      </dgm:t>
    </dgm:pt>
    <dgm:pt modelId="{BBFAE728-A485-4FEA-9892-88E75FE6486B}" type="sibTrans" cxnId="{E59063DC-74F6-4941-B521-76E1B1B16753}">
      <dgm:prSet/>
      <dgm:spPr/>
      <dgm:t>
        <a:bodyPr/>
        <a:lstStyle/>
        <a:p>
          <a:endParaRPr lang="en-US"/>
        </a:p>
      </dgm:t>
    </dgm:pt>
    <dgm:pt modelId="{60438323-C73D-4743-AB95-3DF5B06C6C9C}">
      <dgm:prSet/>
      <dgm:spPr/>
      <dgm:t>
        <a:bodyPr/>
        <a:lstStyle/>
        <a:p>
          <a:r>
            <a:rPr lang="en-US"/>
            <a:t>Precision</a:t>
          </a:r>
        </a:p>
      </dgm:t>
    </dgm:pt>
    <dgm:pt modelId="{8B5192B3-F19E-42C4-ACF6-A4B4F6FADDE6}" type="parTrans" cxnId="{EB533656-15F2-4E89-9B9F-2530ED09C1CF}">
      <dgm:prSet/>
      <dgm:spPr/>
      <dgm:t>
        <a:bodyPr/>
        <a:lstStyle/>
        <a:p>
          <a:endParaRPr lang="en-US"/>
        </a:p>
      </dgm:t>
    </dgm:pt>
    <dgm:pt modelId="{5EED0C79-3061-4AC8-A897-FA8AAD2512D5}" type="sibTrans" cxnId="{EB533656-15F2-4E89-9B9F-2530ED09C1CF}">
      <dgm:prSet/>
      <dgm:spPr/>
      <dgm:t>
        <a:bodyPr/>
        <a:lstStyle/>
        <a:p>
          <a:endParaRPr lang="en-US"/>
        </a:p>
      </dgm:t>
    </dgm:pt>
    <dgm:pt modelId="{E8CCD289-C1D6-44A0-8564-7FCC1DA53A0A}">
      <dgm:prSet/>
      <dgm:spPr/>
      <dgm:t>
        <a:bodyPr/>
        <a:lstStyle/>
        <a:p>
          <a:r>
            <a:rPr lang="en-US"/>
            <a:t>Recall</a:t>
          </a:r>
        </a:p>
      </dgm:t>
    </dgm:pt>
    <dgm:pt modelId="{463DDC36-D577-4D2D-BA3E-85FFACB6F043}" type="parTrans" cxnId="{257E915E-144A-4312-8167-59194956D044}">
      <dgm:prSet/>
      <dgm:spPr/>
      <dgm:t>
        <a:bodyPr/>
        <a:lstStyle/>
        <a:p>
          <a:endParaRPr lang="en-US"/>
        </a:p>
      </dgm:t>
    </dgm:pt>
    <dgm:pt modelId="{A515DEDF-CAD0-41C5-9336-7E26661A9FED}" type="sibTrans" cxnId="{257E915E-144A-4312-8167-59194956D044}">
      <dgm:prSet/>
      <dgm:spPr/>
      <dgm:t>
        <a:bodyPr/>
        <a:lstStyle/>
        <a:p>
          <a:endParaRPr lang="en-US"/>
        </a:p>
      </dgm:t>
    </dgm:pt>
    <dgm:pt modelId="{706C667D-6D69-4552-AB38-DB707CF011FF}">
      <dgm:prSet/>
      <dgm:spPr/>
      <dgm:t>
        <a:bodyPr/>
        <a:lstStyle/>
        <a:p>
          <a:r>
            <a:rPr lang="en-US"/>
            <a:t>F1-Score</a:t>
          </a:r>
        </a:p>
      </dgm:t>
    </dgm:pt>
    <dgm:pt modelId="{517DFED6-01A0-49ED-89F3-FE8C3831B412}" type="parTrans" cxnId="{37AFFC30-4283-4190-A47A-E2E376C4F2AD}">
      <dgm:prSet/>
      <dgm:spPr/>
      <dgm:t>
        <a:bodyPr/>
        <a:lstStyle/>
        <a:p>
          <a:endParaRPr lang="en-US"/>
        </a:p>
      </dgm:t>
    </dgm:pt>
    <dgm:pt modelId="{C1F57DF0-B645-4BB8-A191-B7615FD9F476}" type="sibTrans" cxnId="{37AFFC30-4283-4190-A47A-E2E376C4F2AD}">
      <dgm:prSet/>
      <dgm:spPr/>
      <dgm:t>
        <a:bodyPr/>
        <a:lstStyle/>
        <a:p>
          <a:endParaRPr lang="en-US"/>
        </a:p>
      </dgm:t>
    </dgm:pt>
    <dgm:pt modelId="{AACB3F81-B996-46A7-8F6B-1718833F4BEA}">
      <dgm:prSet/>
      <dgm:spPr/>
      <dgm:t>
        <a:bodyPr/>
        <a:lstStyle/>
        <a:p>
          <a:r>
            <a:rPr lang="en-US"/>
            <a:t>Regression Problem</a:t>
          </a:r>
        </a:p>
      </dgm:t>
    </dgm:pt>
    <dgm:pt modelId="{ADD3E05D-CE1C-4724-A9B4-7157686A9408}" type="parTrans" cxnId="{E8943315-E213-4BBB-9279-E7DC73060BE4}">
      <dgm:prSet/>
      <dgm:spPr/>
      <dgm:t>
        <a:bodyPr/>
        <a:lstStyle/>
        <a:p>
          <a:endParaRPr lang="en-US"/>
        </a:p>
      </dgm:t>
    </dgm:pt>
    <dgm:pt modelId="{8F5FC2AE-D88B-4CD6-9A76-AC8DD0B57D92}" type="sibTrans" cxnId="{E8943315-E213-4BBB-9279-E7DC73060BE4}">
      <dgm:prSet/>
      <dgm:spPr/>
      <dgm:t>
        <a:bodyPr/>
        <a:lstStyle/>
        <a:p>
          <a:endParaRPr lang="en-US"/>
        </a:p>
      </dgm:t>
    </dgm:pt>
    <dgm:pt modelId="{86DEBEE4-7970-4636-AD23-5D6DA033AF4B}">
      <dgm:prSet/>
      <dgm:spPr/>
      <dgm:t>
        <a:bodyPr/>
        <a:lstStyle/>
        <a:p>
          <a:r>
            <a:rPr lang="en-US"/>
            <a:t>Mean Absolute Error (MAE)</a:t>
          </a:r>
        </a:p>
      </dgm:t>
    </dgm:pt>
    <dgm:pt modelId="{F3087CA6-A6C4-4F91-AE85-CF6ADB8520C0}" type="parTrans" cxnId="{6C25E2C1-8E6C-4386-92CF-1032FDA207C8}">
      <dgm:prSet/>
      <dgm:spPr/>
      <dgm:t>
        <a:bodyPr/>
        <a:lstStyle/>
        <a:p>
          <a:endParaRPr lang="en-US"/>
        </a:p>
      </dgm:t>
    </dgm:pt>
    <dgm:pt modelId="{9BC0FD45-1401-44B9-89B1-2E9869CC11C6}" type="sibTrans" cxnId="{6C25E2C1-8E6C-4386-92CF-1032FDA207C8}">
      <dgm:prSet/>
      <dgm:spPr/>
      <dgm:t>
        <a:bodyPr/>
        <a:lstStyle/>
        <a:p>
          <a:endParaRPr lang="en-US"/>
        </a:p>
      </dgm:t>
    </dgm:pt>
    <dgm:pt modelId="{7C152B87-D1E6-40AF-99DE-E10883F0B461}">
      <dgm:prSet/>
      <dgm:spPr/>
      <dgm:t>
        <a:bodyPr/>
        <a:lstStyle/>
        <a:p>
          <a:r>
            <a:rPr lang="en-US"/>
            <a:t>Mean Squared Error (MSE)</a:t>
          </a:r>
        </a:p>
      </dgm:t>
    </dgm:pt>
    <dgm:pt modelId="{A80D862D-9F08-4051-9418-7A4F77611BEA}" type="parTrans" cxnId="{F59D79BF-2EFC-41CD-A0A4-154AA8F2E3A6}">
      <dgm:prSet/>
      <dgm:spPr/>
      <dgm:t>
        <a:bodyPr/>
        <a:lstStyle/>
        <a:p>
          <a:endParaRPr lang="en-US"/>
        </a:p>
      </dgm:t>
    </dgm:pt>
    <dgm:pt modelId="{E624F0B0-4749-4398-BFF4-12EF37AE7A42}" type="sibTrans" cxnId="{F59D79BF-2EFC-41CD-A0A4-154AA8F2E3A6}">
      <dgm:prSet/>
      <dgm:spPr/>
      <dgm:t>
        <a:bodyPr/>
        <a:lstStyle/>
        <a:p>
          <a:endParaRPr lang="en-US"/>
        </a:p>
      </dgm:t>
    </dgm:pt>
    <dgm:pt modelId="{AD172CA0-4029-4CA0-A136-C075450DC924}">
      <dgm:prSet/>
      <dgm:spPr/>
      <dgm:t>
        <a:bodyPr/>
        <a:lstStyle/>
        <a:p>
          <a:r>
            <a:rPr lang="en-US" dirty="0"/>
            <a:t>R-squared (R²) Value</a:t>
          </a:r>
        </a:p>
      </dgm:t>
    </dgm:pt>
    <dgm:pt modelId="{FE9497A7-A669-4A4E-9FF1-56CE5FCC5E48}" type="parTrans" cxnId="{673E3F2A-D87D-440D-872D-752C77C46905}">
      <dgm:prSet/>
      <dgm:spPr/>
      <dgm:t>
        <a:bodyPr/>
        <a:lstStyle/>
        <a:p>
          <a:endParaRPr lang="en-US"/>
        </a:p>
      </dgm:t>
    </dgm:pt>
    <dgm:pt modelId="{EEDDE5EE-9E87-4301-86BF-D38AB40EFF79}" type="sibTrans" cxnId="{673E3F2A-D87D-440D-872D-752C77C46905}">
      <dgm:prSet/>
      <dgm:spPr/>
      <dgm:t>
        <a:bodyPr/>
        <a:lstStyle/>
        <a:p>
          <a:endParaRPr lang="en-US"/>
        </a:p>
      </dgm:t>
    </dgm:pt>
    <dgm:pt modelId="{967FA294-5D8E-4619-B01D-7203287FFC2F}">
      <dgm:prSet/>
      <dgm:spPr/>
      <dgm:t>
        <a:bodyPr/>
        <a:lstStyle/>
        <a:p>
          <a:r>
            <a:rPr lang="en-US"/>
            <a:t>Root Mean Squared Error (RMSE)</a:t>
          </a:r>
        </a:p>
      </dgm:t>
    </dgm:pt>
    <dgm:pt modelId="{42E89F21-B1BA-4499-9277-97B96EDD84D0}" type="parTrans" cxnId="{33492B51-25BD-44C1-AC35-C23C2EEB1439}">
      <dgm:prSet/>
      <dgm:spPr/>
      <dgm:t>
        <a:bodyPr/>
        <a:lstStyle/>
        <a:p>
          <a:endParaRPr lang="en-US"/>
        </a:p>
      </dgm:t>
    </dgm:pt>
    <dgm:pt modelId="{1A104C40-F3B5-46BA-9F8B-7727C203A0CB}" type="sibTrans" cxnId="{33492B51-25BD-44C1-AC35-C23C2EEB1439}">
      <dgm:prSet/>
      <dgm:spPr/>
      <dgm:t>
        <a:bodyPr/>
        <a:lstStyle/>
        <a:p>
          <a:endParaRPr lang="en-US"/>
        </a:p>
      </dgm:t>
    </dgm:pt>
    <dgm:pt modelId="{147DEDF5-76DB-4355-AE2B-F8AD253F3369}" type="pres">
      <dgm:prSet presAssocID="{4AEB9F2E-CA1B-496D-B9DE-836AC4E79917}" presName="linear" presStyleCnt="0">
        <dgm:presLayoutVars>
          <dgm:dir/>
          <dgm:animLvl val="lvl"/>
          <dgm:resizeHandles val="exact"/>
        </dgm:presLayoutVars>
      </dgm:prSet>
      <dgm:spPr/>
    </dgm:pt>
    <dgm:pt modelId="{EB8B3DA7-78C7-4D78-A383-844F785C0A99}" type="pres">
      <dgm:prSet presAssocID="{A78FBBFF-A4FE-4A87-ADFA-421D35F7A2A4}" presName="parentLin" presStyleCnt="0"/>
      <dgm:spPr/>
    </dgm:pt>
    <dgm:pt modelId="{3B113CFC-EC64-4023-9992-34807AC702A2}" type="pres">
      <dgm:prSet presAssocID="{A78FBBFF-A4FE-4A87-ADFA-421D35F7A2A4}" presName="parentLeftMargin" presStyleLbl="node1" presStyleIdx="0" presStyleCnt="2"/>
      <dgm:spPr/>
    </dgm:pt>
    <dgm:pt modelId="{31E5902E-0BE2-423F-B2E5-4C8135E32748}" type="pres">
      <dgm:prSet presAssocID="{A78FBBFF-A4FE-4A87-ADFA-421D35F7A2A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BC2F360-7793-42B7-8C64-ACA84A6B246E}" type="pres">
      <dgm:prSet presAssocID="{A78FBBFF-A4FE-4A87-ADFA-421D35F7A2A4}" presName="negativeSpace" presStyleCnt="0"/>
      <dgm:spPr/>
    </dgm:pt>
    <dgm:pt modelId="{19C2C94F-E9A1-4421-A765-CB81067E2E61}" type="pres">
      <dgm:prSet presAssocID="{A78FBBFF-A4FE-4A87-ADFA-421D35F7A2A4}" presName="childText" presStyleLbl="conFgAcc1" presStyleIdx="0" presStyleCnt="2">
        <dgm:presLayoutVars>
          <dgm:bulletEnabled val="1"/>
        </dgm:presLayoutVars>
      </dgm:prSet>
      <dgm:spPr/>
    </dgm:pt>
    <dgm:pt modelId="{8A3326D4-87FD-46B3-85B1-8E00084F1C0A}" type="pres">
      <dgm:prSet presAssocID="{BBA18DDC-B59C-44E2-A738-5265BBED03B5}" presName="spaceBetweenRectangles" presStyleCnt="0"/>
      <dgm:spPr/>
    </dgm:pt>
    <dgm:pt modelId="{A44CAA18-0731-41AB-857D-3D9BC8D319D7}" type="pres">
      <dgm:prSet presAssocID="{AACB3F81-B996-46A7-8F6B-1718833F4BEA}" presName="parentLin" presStyleCnt="0"/>
      <dgm:spPr/>
    </dgm:pt>
    <dgm:pt modelId="{F6DE77D9-8066-43A6-9813-62DB586E951C}" type="pres">
      <dgm:prSet presAssocID="{AACB3F81-B996-46A7-8F6B-1718833F4BEA}" presName="parentLeftMargin" presStyleLbl="node1" presStyleIdx="0" presStyleCnt="2"/>
      <dgm:spPr/>
    </dgm:pt>
    <dgm:pt modelId="{2B300C3C-8F2E-4F5B-9902-4717ED3726DC}" type="pres">
      <dgm:prSet presAssocID="{AACB3F81-B996-46A7-8F6B-1718833F4BE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6DD9CB4-8472-4FCA-95F9-71D2103F37DD}" type="pres">
      <dgm:prSet presAssocID="{AACB3F81-B996-46A7-8F6B-1718833F4BEA}" presName="negativeSpace" presStyleCnt="0"/>
      <dgm:spPr/>
    </dgm:pt>
    <dgm:pt modelId="{7CA20647-F496-4785-A17E-1F58C2D72ECC}" type="pres">
      <dgm:prSet presAssocID="{AACB3F81-B996-46A7-8F6B-1718833F4BE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E510501-0C55-4543-A61B-C3D16FA54DF1}" type="presOf" srcId="{60438323-C73D-4743-AB95-3DF5B06C6C9C}" destId="{19C2C94F-E9A1-4421-A765-CB81067E2E61}" srcOrd="0" destOrd="2" presId="urn:microsoft.com/office/officeart/2005/8/layout/list1"/>
    <dgm:cxn modelId="{E8943315-E213-4BBB-9279-E7DC73060BE4}" srcId="{4AEB9F2E-CA1B-496D-B9DE-836AC4E79917}" destId="{AACB3F81-B996-46A7-8F6B-1718833F4BEA}" srcOrd="1" destOrd="0" parTransId="{ADD3E05D-CE1C-4724-A9B4-7157686A9408}" sibTransId="{8F5FC2AE-D88B-4CD6-9A76-AC8DD0B57D92}"/>
    <dgm:cxn modelId="{94D16116-11DA-4DEA-B37D-A154D8F422B9}" type="presOf" srcId="{E34B96AD-BE4B-4657-B652-703DEC621CD6}" destId="{19C2C94F-E9A1-4421-A765-CB81067E2E61}" srcOrd="0" destOrd="1" presId="urn:microsoft.com/office/officeart/2005/8/layout/list1"/>
    <dgm:cxn modelId="{84021319-2F54-48E7-9F07-491B84071348}" type="presOf" srcId="{706C667D-6D69-4552-AB38-DB707CF011FF}" destId="{19C2C94F-E9A1-4421-A765-CB81067E2E61}" srcOrd="0" destOrd="4" presId="urn:microsoft.com/office/officeart/2005/8/layout/list1"/>
    <dgm:cxn modelId="{673E3F2A-D87D-440D-872D-752C77C46905}" srcId="{AACB3F81-B996-46A7-8F6B-1718833F4BEA}" destId="{AD172CA0-4029-4CA0-A136-C075450DC924}" srcOrd="2" destOrd="0" parTransId="{FE9497A7-A669-4A4E-9FF1-56CE5FCC5E48}" sibTransId="{EEDDE5EE-9E87-4301-86BF-D38AB40EFF79}"/>
    <dgm:cxn modelId="{4D48D32C-9E1B-4A5A-80E1-3CED7DBC531C}" type="presOf" srcId="{A78FBBFF-A4FE-4A87-ADFA-421D35F7A2A4}" destId="{31E5902E-0BE2-423F-B2E5-4C8135E32748}" srcOrd="1" destOrd="0" presId="urn:microsoft.com/office/officeart/2005/8/layout/list1"/>
    <dgm:cxn modelId="{37AFFC30-4283-4190-A47A-E2E376C4F2AD}" srcId="{A78FBBFF-A4FE-4A87-ADFA-421D35F7A2A4}" destId="{706C667D-6D69-4552-AB38-DB707CF011FF}" srcOrd="4" destOrd="0" parTransId="{517DFED6-01A0-49ED-89F3-FE8C3831B412}" sibTransId="{C1F57DF0-B645-4BB8-A191-B7615FD9F476}"/>
    <dgm:cxn modelId="{FADA3038-6E08-4D40-A00E-36D856FF621C}" type="presOf" srcId="{AACB3F81-B996-46A7-8F6B-1718833F4BEA}" destId="{2B300C3C-8F2E-4F5B-9902-4717ED3726DC}" srcOrd="1" destOrd="0" presId="urn:microsoft.com/office/officeart/2005/8/layout/list1"/>
    <dgm:cxn modelId="{257E915E-144A-4312-8167-59194956D044}" srcId="{A78FBBFF-A4FE-4A87-ADFA-421D35F7A2A4}" destId="{E8CCD289-C1D6-44A0-8564-7FCC1DA53A0A}" srcOrd="3" destOrd="0" parTransId="{463DDC36-D577-4D2D-BA3E-85FFACB6F043}" sibTransId="{A515DEDF-CAD0-41C5-9336-7E26661A9FED}"/>
    <dgm:cxn modelId="{66A6666A-678B-4C23-B90E-CC860983FDF8}" type="presOf" srcId="{967FA294-5D8E-4619-B01D-7203287FFC2F}" destId="{7CA20647-F496-4785-A17E-1F58C2D72ECC}" srcOrd="0" destOrd="3" presId="urn:microsoft.com/office/officeart/2005/8/layout/list1"/>
    <dgm:cxn modelId="{3E6F886A-D1A7-455A-81C6-9C96B13819A0}" type="presOf" srcId="{AD172CA0-4029-4CA0-A136-C075450DC924}" destId="{7CA20647-F496-4785-A17E-1F58C2D72ECC}" srcOrd="0" destOrd="2" presId="urn:microsoft.com/office/officeart/2005/8/layout/list1"/>
    <dgm:cxn modelId="{33492B51-25BD-44C1-AC35-C23C2EEB1439}" srcId="{AACB3F81-B996-46A7-8F6B-1718833F4BEA}" destId="{967FA294-5D8E-4619-B01D-7203287FFC2F}" srcOrd="3" destOrd="0" parTransId="{42E89F21-B1BA-4499-9277-97B96EDD84D0}" sibTransId="{1A104C40-F3B5-46BA-9F8B-7727C203A0CB}"/>
    <dgm:cxn modelId="{0FD68051-E8EA-49BF-BCB9-17BB6E120F98}" type="presOf" srcId="{4AEB9F2E-CA1B-496D-B9DE-836AC4E79917}" destId="{147DEDF5-76DB-4355-AE2B-F8AD253F3369}" srcOrd="0" destOrd="0" presId="urn:microsoft.com/office/officeart/2005/8/layout/list1"/>
    <dgm:cxn modelId="{EB533656-15F2-4E89-9B9F-2530ED09C1CF}" srcId="{A78FBBFF-A4FE-4A87-ADFA-421D35F7A2A4}" destId="{60438323-C73D-4743-AB95-3DF5B06C6C9C}" srcOrd="2" destOrd="0" parTransId="{8B5192B3-F19E-42C4-ACF6-A4B4F6FADDE6}" sibTransId="{5EED0C79-3061-4AC8-A897-FA8AAD2512D5}"/>
    <dgm:cxn modelId="{EBD2F68D-FA8D-4541-BF5E-7E51F51F7A53}" type="presOf" srcId="{7C152B87-D1E6-40AF-99DE-E10883F0B461}" destId="{7CA20647-F496-4785-A17E-1F58C2D72ECC}" srcOrd="0" destOrd="1" presId="urn:microsoft.com/office/officeart/2005/8/layout/list1"/>
    <dgm:cxn modelId="{3BE0368E-57AF-48A0-B800-46B320D78E67}" type="presOf" srcId="{A78FBBFF-A4FE-4A87-ADFA-421D35F7A2A4}" destId="{3B113CFC-EC64-4023-9992-34807AC702A2}" srcOrd="0" destOrd="0" presId="urn:microsoft.com/office/officeart/2005/8/layout/list1"/>
    <dgm:cxn modelId="{562A85A0-5C76-4FA6-B289-3C7E4B3EC883}" srcId="{A78FBBFF-A4FE-4A87-ADFA-421D35F7A2A4}" destId="{3C986D1D-3761-4FAF-BBFF-8EFDDD0EA3E8}" srcOrd="0" destOrd="0" parTransId="{E1CE68A6-E63C-4967-97AF-80C491A945AB}" sibTransId="{7A61440E-4CD5-4713-BD0A-BE11578412F3}"/>
    <dgm:cxn modelId="{F59D79BF-2EFC-41CD-A0A4-154AA8F2E3A6}" srcId="{AACB3F81-B996-46A7-8F6B-1718833F4BEA}" destId="{7C152B87-D1E6-40AF-99DE-E10883F0B461}" srcOrd="1" destOrd="0" parTransId="{A80D862D-9F08-4051-9418-7A4F77611BEA}" sibTransId="{E624F0B0-4749-4398-BFF4-12EF37AE7A42}"/>
    <dgm:cxn modelId="{6C25E2C1-8E6C-4386-92CF-1032FDA207C8}" srcId="{AACB3F81-B996-46A7-8F6B-1718833F4BEA}" destId="{86DEBEE4-7970-4636-AD23-5D6DA033AF4B}" srcOrd="0" destOrd="0" parTransId="{F3087CA6-A6C4-4F91-AE85-CF6ADB8520C0}" sibTransId="{9BC0FD45-1401-44B9-89B1-2E9869CC11C6}"/>
    <dgm:cxn modelId="{C3F34CC5-62F6-4E7D-AD9F-5EBC8A10BD1A}" srcId="{4AEB9F2E-CA1B-496D-B9DE-836AC4E79917}" destId="{A78FBBFF-A4FE-4A87-ADFA-421D35F7A2A4}" srcOrd="0" destOrd="0" parTransId="{53876B94-362A-4C0C-8305-249CC563C5E0}" sibTransId="{BBA18DDC-B59C-44E2-A738-5265BBED03B5}"/>
    <dgm:cxn modelId="{E59063DC-74F6-4941-B521-76E1B1B16753}" srcId="{A78FBBFF-A4FE-4A87-ADFA-421D35F7A2A4}" destId="{E34B96AD-BE4B-4657-B652-703DEC621CD6}" srcOrd="1" destOrd="0" parTransId="{D55DBD89-361A-406C-9FF0-9E94526ACBA2}" sibTransId="{BBFAE728-A485-4FEA-9892-88E75FE6486B}"/>
    <dgm:cxn modelId="{E20C54EC-0FF6-47D1-BD80-0784C132CB5C}" type="presOf" srcId="{E8CCD289-C1D6-44A0-8564-7FCC1DA53A0A}" destId="{19C2C94F-E9A1-4421-A765-CB81067E2E61}" srcOrd="0" destOrd="3" presId="urn:microsoft.com/office/officeart/2005/8/layout/list1"/>
    <dgm:cxn modelId="{FB968CF9-DC5B-4C8C-A8A8-A53D8B07665E}" type="presOf" srcId="{AACB3F81-B996-46A7-8F6B-1718833F4BEA}" destId="{F6DE77D9-8066-43A6-9813-62DB586E951C}" srcOrd="0" destOrd="0" presId="urn:microsoft.com/office/officeart/2005/8/layout/list1"/>
    <dgm:cxn modelId="{39CBB9FB-0D7B-4BF6-8816-66C4F7C2D1EA}" type="presOf" srcId="{86DEBEE4-7970-4636-AD23-5D6DA033AF4B}" destId="{7CA20647-F496-4785-A17E-1F58C2D72ECC}" srcOrd="0" destOrd="0" presId="urn:microsoft.com/office/officeart/2005/8/layout/list1"/>
    <dgm:cxn modelId="{74ABAEFE-25BB-4464-ADC6-BB0C1193C411}" type="presOf" srcId="{3C986D1D-3761-4FAF-BBFF-8EFDDD0EA3E8}" destId="{19C2C94F-E9A1-4421-A765-CB81067E2E61}" srcOrd="0" destOrd="0" presId="urn:microsoft.com/office/officeart/2005/8/layout/list1"/>
    <dgm:cxn modelId="{B22BCDE9-8B8E-403C-81FB-3E4835F478B0}" type="presParOf" srcId="{147DEDF5-76DB-4355-AE2B-F8AD253F3369}" destId="{EB8B3DA7-78C7-4D78-A383-844F785C0A99}" srcOrd="0" destOrd="0" presId="urn:microsoft.com/office/officeart/2005/8/layout/list1"/>
    <dgm:cxn modelId="{B07FB44B-5A78-45EC-8E88-8EFEE56A0387}" type="presParOf" srcId="{EB8B3DA7-78C7-4D78-A383-844F785C0A99}" destId="{3B113CFC-EC64-4023-9992-34807AC702A2}" srcOrd="0" destOrd="0" presId="urn:microsoft.com/office/officeart/2005/8/layout/list1"/>
    <dgm:cxn modelId="{6C0DD5F1-579F-4466-89CF-D778E548B2AD}" type="presParOf" srcId="{EB8B3DA7-78C7-4D78-A383-844F785C0A99}" destId="{31E5902E-0BE2-423F-B2E5-4C8135E32748}" srcOrd="1" destOrd="0" presId="urn:microsoft.com/office/officeart/2005/8/layout/list1"/>
    <dgm:cxn modelId="{96F211AE-63B7-4D58-BF12-929069AA1CC4}" type="presParOf" srcId="{147DEDF5-76DB-4355-AE2B-F8AD253F3369}" destId="{7BC2F360-7793-42B7-8C64-ACA84A6B246E}" srcOrd="1" destOrd="0" presId="urn:microsoft.com/office/officeart/2005/8/layout/list1"/>
    <dgm:cxn modelId="{04390C45-3EFB-42F4-ACC7-94761EBCB0FC}" type="presParOf" srcId="{147DEDF5-76DB-4355-AE2B-F8AD253F3369}" destId="{19C2C94F-E9A1-4421-A765-CB81067E2E61}" srcOrd="2" destOrd="0" presId="urn:microsoft.com/office/officeart/2005/8/layout/list1"/>
    <dgm:cxn modelId="{8A99B2BC-CE49-4093-B823-435E6B6FF4F1}" type="presParOf" srcId="{147DEDF5-76DB-4355-AE2B-F8AD253F3369}" destId="{8A3326D4-87FD-46B3-85B1-8E00084F1C0A}" srcOrd="3" destOrd="0" presId="urn:microsoft.com/office/officeart/2005/8/layout/list1"/>
    <dgm:cxn modelId="{903FD87D-A3F6-4042-80D0-C126ADB3DA68}" type="presParOf" srcId="{147DEDF5-76DB-4355-AE2B-F8AD253F3369}" destId="{A44CAA18-0731-41AB-857D-3D9BC8D319D7}" srcOrd="4" destOrd="0" presId="urn:microsoft.com/office/officeart/2005/8/layout/list1"/>
    <dgm:cxn modelId="{F31B5907-717F-4F70-B40E-8035B6FB09B4}" type="presParOf" srcId="{A44CAA18-0731-41AB-857D-3D9BC8D319D7}" destId="{F6DE77D9-8066-43A6-9813-62DB586E951C}" srcOrd="0" destOrd="0" presId="urn:microsoft.com/office/officeart/2005/8/layout/list1"/>
    <dgm:cxn modelId="{E3E5AA84-E73E-49AA-A755-5A343F31BE8B}" type="presParOf" srcId="{A44CAA18-0731-41AB-857D-3D9BC8D319D7}" destId="{2B300C3C-8F2E-4F5B-9902-4717ED3726DC}" srcOrd="1" destOrd="0" presId="urn:microsoft.com/office/officeart/2005/8/layout/list1"/>
    <dgm:cxn modelId="{09F75491-E4D0-43B0-9669-A2EA2739692B}" type="presParOf" srcId="{147DEDF5-76DB-4355-AE2B-F8AD253F3369}" destId="{C6DD9CB4-8472-4FCA-95F9-71D2103F37DD}" srcOrd="5" destOrd="0" presId="urn:microsoft.com/office/officeart/2005/8/layout/list1"/>
    <dgm:cxn modelId="{0D69A093-BFE6-4159-8928-276CEEE68438}" type="presParOf" srcId="{147DEDF5-76DB-4355-AE2B-F8AD253F3369}" destId="{7CA20647-F496-4785-A17E-1F58C2D72EC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2F66A5-FD27-4372-98D8-15EB1BF70E8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22DC25-7A12-4493-B747-5E9FA938534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The main point to remember with the confusion matrix and the various calculated metrics is that they are all fundamentally ways of comparing the predicted values versus the true values.</a:t>
          </a:r>
        </a:p>
      </dgm:t>
    </dgm:pt>
    <dgm:pt modelId="{17F0BDA7-E9B5-4EB1-BA1F-F2F8DBB71759}" type="parTrans" cxnId="{EC05CC95-6F3B-409A-89FA-543722A44682}">
      <dgm:prSet/>
      <dgm:spPr/>
      <dgm:t>
        <a:bodyPr/>
        <a:lstStyle/>
        <a:p>
          <a:endParaRPr lang="en-US"/>
        </a:p>
      </dgm:t>
    </dgm:pt>
    <dgm:pt modelId="{9A824A2A-3C0A-4511-9A10-E8D51A2CDEC2}" type="sibTrans" cxnId="{EC05CC95-6F3B-409A-89FA-543722A44682}">
      <dgm:prSet/>
      <dgm:spPr/>
      <dgm:t>
        <a:bodyPr/>
        <a:lstStyle/>
        <a:p>
          <a:endParaRPr lang="en-US"/>
        </a:p>
      </dgm:t>
    </dgm:pt>
    <dgm:pt modelId="{BA252A2D-CE03-4E09-AA1E-16392F66E8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dirty="0"/>
            <a:t>What constitutes “good” metrics, will really depend on the specific situation!</a:t>
          </a:r>
        </a:p>
      </dgm:t>
    </dgm:pt>
    <dgm:pt modelId="{406F6EFB-7E82-46D3-BBD5-6D331F248EE5}" type="parTrans" cxnId="{6EA3ED4B-B62F-466A-8F07-81B1DEADC57D}">
      <dgm:prSet/>
      <dgm:spPr/>
      <dgm:t>
        <a:bodyPr/>
        <a:lstStyle/>
        <a:p>
          <a:endParaRPr lang="en-US"/>
        </a:p>
      </dgm:t>
    </dgm:pt>
    <dgm:pt modelId="{73C7DB81-F62B-46E2-97CE-66D011FF9888}" type="sibTrans" cxnId="{6EA3ED4B-B62F-466A-8F07-81B1DEADC57D}">
      <dgm:prSet/>
      <dgm:spPr/>
      <dgm:t>
        <a:bodyPr/>
        <a:lstStyle/>
        <a:p>
          <a:endParaRPr lang="en-US"/>
        </a:p>
      </dgm:t>
    </dgm:pt>
    <dgm:pt modelId="{E14102C3-4F83-4370-AFF5-1D4A3ED53596}" type="pres">
      <dgm:prSet presAssocID="{CD2F66A5-FD27-4372-98D8-15EB1BF70E88}" presName="root" presStyleCnt="0">
        <dgm:presLayoutVars>
          <dgm:dir/>
          <dgm:resizeHandles val="exact"/>
        </dgm:presLayoutVars>
      </dgm:prSet>
      <dgm:spPr/>
    </dgm:pt>
    <dgm:pt modelId="{1D73FD9C-029E-4033-9010-E256F34732FD}" type="pres">
      <dgm:prSet presAssocID="{9122DC25-7A12-4493-B747-5E9FA9385346}" presName="compNode" presStyleCnt="0"/>
      <dgm:spPr/>
    </dgm:pt>
    <dgm:pt modelId="{DE2B2903-C75A-485D-A9F1-C49D88BDFE80}" type="pres">
      <dgm:prSet presAssocID="{9122DC25-7A12-4493-B747-5E9FA9385346}" presName="bgRect" presStyleLbl="bgShp" presStyleIdx="0" presStyleCnt="2"/>
      <dgm:spPr/>
    </dgm:pt>
    <dgm:pt modelId="{24B581D7-F9BB-4D03-B784-1470AB2E6045}" type="pres">
      <dgm:prSet presAssocID="{9122DC25-7A12-4493-B747-5E9FA938534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63D15953-9EE1-456B-97F7-CA2E7FE2AFA1}" type="pres">
      <dgm:prSet presAssocID="{9122DC25-7A12-4493-B747-5E9FA9385346}" presName="spaceRect" presStyleCnt="0"/>
      <dgm:spPr/>
    </dgm:pt>
    <dgm:pt modelId="{F27988E8-0F50-4D01-9EE1-0797244EAE87}" type="pres">
      <dgm:prSet presAssocID="{9122DC25-7A12-4493-B747-5E9FA9385346}" presName="parTx" presStyleLbl="revTx" presStyleIdx="0" presStyleCnt="2">
        <dgm:presLayoutVars>
          <dgm:chMax val="0"/>
          <dgm:chPref val="0"/>
        </dgm:presLayoutVars>
      </dgm:prSet>
      <dgm:spPr/>
    </dgm:pt>
    <dgm:pt modelId="{DED53CAC-F8BC-404A-95D6-9870E6837D7E}" type="pres">
      <dgm:prSet presAssocID="{9A824A2A-3C0A-4511-9A10-E8D51A2CDEC2}" presName="sibTrans" presStyleCnt="0"/>
      <dgm:spPr/>
    </dgm:pt>
    <dgm:pt modelId="{76473A54-095B-4358-B68A-1FB7E7794FAF}" type="pres">
      <dgm:prSet presAssocID="{BA252A2D-CE03-4E09-AA1E-16392F66E8DD}" presName="compNode" presStyleCnt="0"/>
      <dgm:spPr/>
    </dgm:pt>
    <dgm:pt modelId="{F0E5CE62-ABCB-4844-9649-C5CF663FE587}" type="pres">
      <dgm:prSet presAssocID="{BA252A2D-CE03-4E09-AA1E-16392F66E8DD}" presName="bgRect" presStyleLbl="bgShp" presStyleIdx="1" presStyleCnt="2"/>
      <dgm:spPr/>
    </dgm:pt>
    <dgm:pt modelId="{3BCB8465-70F4-4E71-B5B3-44803ADE453B}" type="pres">
      <dgm:prSet presAssocID="{BA252A2D-CE03-4E09-AA1E-16392F66E8D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9702FF3-C1A2-44AD-8401-45428513B8B2}" type="pres">
      <dgm:prSet presAssocID="{BA252A2D-CE03-4E09-AA1E-16392F66E8DD}" presName="spaceRect" presStyleCnt="0"/>
      <dgm:spPr/>
    </dgm:pt>
    <dgm:pt modelId="{A989F3DD-291E-4D1D-81CE-A9B4300C5886}" type="pres">
      <dgm:prSet presAssocID="{BA252A2D-CE03-4E09-AA1E-16392F66E8D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EA3ED4B-B62F-466A-8F07-81B1DEADC57D}" srcId="{CD2F66A5-FD27-4372-98D8-15EB1BF70E88}" destId="{BA252A2D-CE03-4E09-AA1E-16392F66E8DD}" srcOrd="1" destOrd="0" parTransId="{406F6EFB-7E82-46D3-BBD5-6D331F248EE5}" sibTransId="{73C7DB81-F62B-46E2-97CE-66D011FF9888}"/>
    <dgm:cxn modelId="{EC05CC95-6F3B-409A-89FA-543722A44682}" srcId="{CD2F66A5-FD27-4372-98D8-15EB1BF70E88}" destId="{9122DC25-7A12-4493-B747-5E9FA9385346}" srcOrd="0" destOrd="0" parTransId="{17F0BDA7-E9B5-4EB1-BA1F-F2F8DBB71759}" sibTransId="{9A824A2A-3C0A-4511-9A10-E8D51A2CDEC2}"/>
    <dgm:cxn modelId="{27C3D8E2-A5A0-443D-99AF-23DA370088E8}" type="presOf" srcId="{9122DC25-7A12-4493-B747-5E9FA9385346}" destId="{F27988E8-0F50-4D01-9EE1-0797244EAE87}" srcOrd="0" destOrd="0" presId="urn:microsoft.com/office/officeart/2018/2/layout/IconVerticalSolidList"/>
    <dgm:cxn modelId="{AA6821E5-EAEA-44D8-8299-15B417FF80B6}" type="presOf" srcId="{BA252A2D-CE03-4E09-AA1E-16392F66E8DD}" destId="{A989F3DD-291E-4D1D-81CE-A9B4300C5886}" srcOrd="0" destOrd="0" presId="urn:microsoft.com/office/officeart/2018/2/layout/IconVerticalSolidList"/>
    <dgm:cxn modelId="{97B723EE-E7AB-4BBD-97C4-ABEC9D6AF618}" type="presOf" srcId="{CD2F66A5-FD27-4372-98D8-15EB1BF70E88}" destId="{E14102C3-4F83-4370-AFF5-1D4A3ED53596}" srcOrd="0" destOrd="0" presId="urn:microsoft.com/office/officeart/2018/2/layout/IconVerticalSolidList"/>
    <dgm:cxn modelId="{8295DD9F-B67D-43C9-AC29-1189E79E29FA}" type="presParOf" srcId="{E14102C3-4F83-4370-AFF5-1D4A3ED53596}" destId="{1D73FD9C-029E-4033-9010-E256F34732FD}" srcOrd="0" destOrd="0" presId="urn:microsoft.com/office/officeart/2018/2/layout/IconVerticalSolidList"/>
    <dgm:cxn modelId="{D293592C-ACD5-4BB6-B3E0-2CCC9EAFA4F7}" type="presParOf" srcId="{1D73FD9C-029E-4033-9010-E256F34732FD}" destId="{DE2B2903-C75A-485D-A9F1-C49D88BDFE80}" srcOrd="0" destOrd="0" presId="urn:microsoft.com/office/officeart/2018/2/layout/IconVerticalSolidList"/>
    <dgm:cxn modelId="{5DE0B79F-A7B4-4476-B85B-2065D996C126}" type="presParOf" srcId="{1D73FD9C-029E-4033-9010-E256F34732FD}" destId="{24B581D7-F9BB-4D03-B784-1470AB2E6045}" srcOrd="1" destOrd="0" presId="urn:microsoft.com/office/officeart/2018/2/layout/IconVerticalSolidList"/>
    <dgm:cxn modelId="{D121DA63-B3CD-4DE1-A4D1-17BFBDB6F9CC}" type="presParOf" srcId="{1D73FD9C-029E-4033-9010-E256F34732FD}" destId="{63D15953-9EE1-456B-97F7-CA2E7FE2AFA1}" srcOrd="2" destOrd="0" presId="urn:microsoft.com/office/officeart/2018/2/layout/IconVerticalSolidList"/>
    <dgm:cxn modelId="{5F37F4C9-EF77-4AA3-AC90-40C53D29B357}" type="presParOf" srcId="{1D73FD9C-029E-4033-9010-E256F34732FD}" destId="{F27988E8-0F50-4D01-9EE1-0797244EAE87}" srcOrd="3" destOrd="0" presId="urn:microsoft.com/office/officeart/2018/2/layout/IconVerticalSolidList"/>
    <dgm:cxn modelId="{4975472F-E624-4B5F-8D78-EC95D591FD7F}" type="presParOf" srcId="{E14102C3-4F83-4370-AFF5-1D4A3ED53596}" destId="{DED53CAC-F8BC-404A-95D6-9870E6837D7E}" srcOrd="1" destOrd="0" presId="urn:microsoft.com/office/officeart/2018/2/layout/IconVerticalSolidList"/>
    <dgm:cxn modelId="{39593798-58A3-4FA1-A211-E2957EC160C6}" type="presParOf" srcId="{E14102C3-4F83-4370-AFF5-1D4A3ED53596}" destId="{76473A54-095B-4358-B68A-1FB7E7794FAF}" srcOrd="2" destOrd="0" presId="urn:microsoft.com/office/officeart/2018/2/layout/IconVerticalSolidList"/>
    <dgm:cxn modelId="{38D197DB-EC69-4D26-B4D9-FC5D3FC6EB37}" type="presParOf" srcId="{76473A54-095B-4358-B68A-1FB7E7794FAF}" destId="{F0E5CE62-ABCB-4844-9649-C5CF663FE587}" srcOrd="0" destOrd="0" presId="urn:microsoft.com/office/officeart/2018/2/layout/IconVerticalSolidList"/>
    <dgm:cxn modelId="{2E8B7B01-14B2-4B98-A094-32BBF7F49DB7}" type="presParOf" srcId="{76473A54-095B-4358-B68A-1FB7E7794FAF}" destId="{3BCB8465-70F4-4E71-B5B3-44803ADE453B}" srcOrd="1" destOrd="0" presId="urn:microsoft.com/office/officeart/2018/2/layout/IconVerticalSolidList"/>
    <dgm:cxn modelId="{550123DE-5841-4F44-8420-D7BD462C7199}" type="presParOf" srcId="{76473A54-095B-4358-B68A-1FB7E7794FAF}" destId="{C9702FF3-C1A2-44AD-8401-45428513B8B2}" srcOrd="2" destOrd="0" presId="urn:microsoft.com/office/officeart/2018/2/layout/IconVerticalSolidList"/>
    <dgm:cxn modelId="{FE6E37CD-ACC6-4E17-A77D-85283983F031}" type="presParOf" srcId="{76473A54-095B-4358-B68A-1FB7E7794FAF}" destId="{A989F3DD-291E-4D1D-81CE-A9B4300C588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EB7A1-43AC-4B2C-A633-A1F15E05C901}">
      <dsp:nvSpPr>
        <dsp:cNvPr id="0" name=""/>
        <dsp:cNvSpPr/>
      </dsp:nvSpPr>
      <dsp:spPr>
        <a:xfrm>
          <a:off x="247126" y="0"/>
          <a:ext cx="4129499" cy="41294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Artificial Intelligence</a:t>
          </a:r>
          <a:endParaRPr lang="en-001" sz="1600" b="1" kern="1200" dirty="0"/>
        </a:p>
      </dsp:txBody>
      <dsp:txXfrm>
        <a:off x="1590246" y="206474"/>
        <a:ext cx="1443259" cy="619424"/>
      </dsp:txXfrm>
    </dsp:sp>
    <dsp:sp modelId="{AB8D2710-8674-4DA8-9EC0-B7E394E3DEAF}">
      <dsp:nvSpPr>
        <dsp:cNvPr id="0" name=""/>
        <dsp:cNvSpPr/>
      </dsp:nvSpPr>
      <dsp:spPr>
        <a:xfrm>
          <a:off x="763313" y="1032374"/>
          <a:ext cx="3097124" cy="309712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Machine Learning</a:t>
          </a:r>
          <a:endParaRPr lang="en-001" sz="1800" b="1" kern="1200" dirty="0"/>
        </a:p>
      </dsp:txBody>
      <dsp:txXfrm>
        <a:off x="1590246" y="1225945"/>
        <a:ext cx="1443259" cy="580710"/>
      </dsp:txXfrm>
    </dsp:sp>
    <dsp:sp modelId="{57D9CF2B-C6D8-4AAC-A71C-2983D925AE17}">
      <dsp:nvSpPr>
        <dsp:cNvPr id="0" name=""/>
        <dsp:cNvSpPr/>
      </dsp:nvSpPr>
      <dsp:spPr>
        <a:xfrm>
          <a:off x="1279501" y="2064749"/>
          <a:ext cx="2064749" cy="206474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Deep Learning</a:t>
          </a:r>
          <a:endParaRPr lang="en-001" sz="1800" b="1" kern="1200" dirty="0"/>
        </a:p>
      </dsp:txBody>
      <dsp:txXfrm>
        <a:off x="1581876" y="2580936"/>
        <a:ext cx="1459998" cy="10323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750A4-D29D-4671-BF48-582498176AF5}">
      <dsp:nvSpPr>
        <dsp:cNvPr id="0" name=""/>
        <dsp:cNvSpPr/>
      </dsp:nvSpPr>
      <dsp:spPr>
        <a:xfrm>
          <a:off x="3080" y="1361187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33AFE7B-A851-4D74-9371-EFAFF0295EFA}">
      <dsp:nvSpPr>
        <dsp:cNvPr id="0" name=""/>
        <dsp:cNvSpPr/>
      </dsp:nvSpPr>
      <dsp:spPr>
        <a:xfrm>
          <a:off x="247486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 dirty="0"/>
            <a:t>Supervised Machine Learning</a:t>
          </a:r>
          <a:endParaRPr lang="en-US" sz="2000" b="1" kern="1200" dirty="0"/>
        </a:p>
      </dsp:txBody>
      <dsp:txXfrm>
        <a:off x="288396" y="1634282"/>
        <a:ext cx="2117829" cy="1314957"/>
      </dsp:txXfrm>
    </dsp:sp>
    <dsp:sp modelId="{1814D96E-6630-4B27-830E-00A8F9304AEB}">
      <dsp:nvSpPr>
        <dsp:cNvPr id="0" name=""/>
        <dsp:cNvSpPr/>
      </dsp:nvSpPr>
      <dsp:spPr>
        <a:xfrm>
          <a:off x="2691541" y="1361187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0BEE47-A727-4FF9-A978-B1B3CDCED553}">
      <dsp:nvSpPr>
        <dsp:cNvPr id="0" name=""/>
        <dsp:cNvSpPr/>
      </dsp:nvSpPr>
      <dsp:spPr>
        <a:xfrm>
          <a:off x="2935947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 dirty="0"/>
            <a:t>Unsupervised Machine Learning</a:t>
          </a:r>
          <a:endParaRPr lang="en-US" sz="2000" b="1" kern="1200" dirty="0"/>
        </a:p>
      </dsp:txBody>
      <dsp:txXfrm>
        <a:off x="2976857" y="1634282"/>
        <a:ext cx="2117829" cy="1314957"/>
      </dsp:txXfrm>
    </dsp:sp>
    <dsp:sp modelId="{36658A9A-66D9-4239-809E-A98B567133E6}">
      <dsp:nvSpPr>
        <dsp:cNvPr id="0" name=""/>
        <dsp:cNvSpPr/>
      </dsp:nvSpPr>
      <dsp:spPr>
        <a:xfrm>
          <a:off x="5380002" y="1361187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D05588D-940E-4770-9398-DB6693FA8662}">
      <dsp:nvSpPr>
        <dsp:cNvPr id="0" name=""/>
        <dsp:cNvSpPr/>
      </dsp:nvSpPr>
      <dsp:spPr>
        <a:xfrm>
          <a:off x="5624408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 dirty="0"/>
            <a:t>Semi-Supervised Machine Learning</a:t>
          </a:r>
          <a:endParaRPr lang="en-US" sz="2000" b="1" kern="1200" dirty="0"/>
        </a:p>
      </dsp:txBody>
      <dsp:txXfrm>
        <a:off x="5665318" y="1634282"/>
        <a:ext cx="2117829" cy="1314957"/>
      </dsp:txXfrm>
    </dsp:sp>
    <dsp:sp modelId="{8118C5A5-A352-4CCD-8B99-8E7C79D490CA}">
      <dsp:nvSpPr>
        <dsp:cNvPr id="0" name=""/>
        <dsp:cNvSpPr/>
      </dsp:nvSpPr>
      <dsp:spPr>
        <a:xfrm>
          <a:off x="8068463" y="1361187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43BD7D4-691C-4479-9C54-6F5932D6DA92}">
      <dsp:nvSpPr>
        <dsp:cNvPr id="0" name=""/>
        <dsp:cNvSpPr/>
      </dsp:nvSpPr>
      <dsp:spPr>
        <a:xfrm>
          <a:off x="8312869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 dirty="0"/>
            <a:t>Reinforcement Machine Learning</a:t>
          </a:r>
          <a:endParaRPr lang="en-US" sz="2000" b="1" kern="1200" dirty="0"/>
        </a:p>
      </dsp:txBody>
      <dsp:txXfrm>
        <a:off x="8353779" y="1634282"/>
        <a:ext cx="2117829" cy="13149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593A0-2F95-4AA2-BE13-887E8A6EA386}">
      <dsp:nvSpPr>
        <dsp:cNvPr id="0" name=""/>
        <dsp:cNvSpPr/>
      </dsp:nvSpPr>
      <dsp:spPr>
        <a:xfrm>
          <a:off x="0" y="373459"/>
          <a:ext cx="6666833" cy="214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16560" rIns="51742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Internal to the model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Essential for making prediction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Dependent on dataset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Example: weight/coefficient of independent variables in linear regression</a:t>
          </a:r>
        </a:p>
      </dsp:txBody>
      <dsp:txXfrm>
        <a:off x="0" y="373459"/>
        <a:ext cx="6666833" cy="2142000"/>
      </dsp:txXfrm>
    </dsp:sp>
    <dsp:sp modelId="{B3E891A4-888A-478B-9F91-6AC3C3C47449}">
      <dsp:nvSpPr>
        <dsp:cNvPr id="0" name=""/>
        <dsp:cNvSpPr/>
      </dsp:nvSpPr>
      <dsp:spPr>
        <a:xfrm>
          <a:off x="333341" y="78259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parameters</a:t>
          </a:r>
        </a:p>
      </dsp:txBody>
      <dsp:txXfrm>
        <a:off x="362162" y="107080"/>
        <a:ext cx="4609141" cy="532758"/>
      </dsp:txXfrm>
    </dsp:sp>
    <dsp:sp modelId="{4965CE74-595D-4C3E-923E-4ED454359CFB}">
      <dsp:nvSpPr>
        <dsp:cNvPr id="0" name=""/>
        <dsp:cNvSpPr/>
      </dsp:nvSpPr>
      <dsp:spPr>
        <a:xfrm>
          <a:off x="0" y="2918660"/>
          <a:ext cx="6666833" cy="245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16560" rIns="51742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Essential for optimizing model performance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External for model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Set manually by ML engineer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Not dependent on dataset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Example: kernel and slack in SVM, value of k in KNN, depth of tree in decision tree</a:t>
          </a:r>
        </a:p>
      </dsp:txBody>
      <dsp:txXfrm>
        <a:off x="0" y="2918660"/>
        <a:ext cx="6666833" cy="2457000"/>
      </dsp:txXfrm>
    </dsp:sp>
    <dsp:sp modelId="{1CECD1EB-19B7-4334-99F1-0770C2D59590}">
      <dsp:nvSpPr>
        <dsp:cNvPr id="0" name=""/>
        <dsp:cNvSpPr/>
      </dsp:nvSpPr>
      <dsp:spPr>
        <a:xfrm>
          <a:off x="333341" y="2623460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Hyperparameters</a:t>
          </a:r>
        </a:p>
      </dsp:txBody>
      <dsp:txXfrm>
        <a:off x="362162" y="2652281"/>
        <a:ext cx="4609141" cy="5327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C2C94F-E9A1-4421-A765-CB81067E2E61}">
      <dsp:nvSpPr>
        <dsp:cNvPr id="0" name=""/>
        <dsp:cNvSpPr/>
      </dsp:nvSpPr>
      <dsp:spPr>
        <a:xfrm>
          <a:off x="0" y="341018"/>
          <a:ext cx="5181600" cy="192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150" tIns="374904" rIns="40215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Confusion Matrix (not a metric)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Accuracy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Precision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Recall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F1-Score</a:t>
          </a:r>
        </a:p>
      </dsp:txBody>
      <dsp:txXfrm>
        <a:off x="0" y="341018"/>
        <a:ext cx="5181600" cy="1927800"/>
      </dsp:txXfrm>
    </dsp:sp>
    <dsp:sp modelId="{31E5902E-0BE2-423F-B2E5-4C8135E32748}">
      <dsp:nvSpPr>
        <dsp:cNvPr id="0" name=""/>
        <dsp:cNvSpPr/>
      </dsp:nvSpPr>
      <dsp:spPr>
        <a:xfrm>
          <a:off x="259080" y="75338"/>
          <a:ext cx="36271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Key Classification Problem</a:t>
          </a:r>
        </a:p>
      </dsp:txBody>
      <dsp:txXfrm>
        <a:off x="285019" y="101277"/>
        <a:ext cx="3575242" cy="479482"/>
      </dsp:txXfrm>
    </dsp:sp>
    <dsp:sp modelId="{7CA20647-F496-4785-A17E-1F58C2D72ECC}">
      <dsp:nvSpPr>
        <dsp:cNvPr id="0" name=""/>
        <dsp:cNvSpPr/>
      </dsp:nvSpPr>
      <dsp:spPr>
        <a:xfrm>
          <a:off x="0" y="2631699"/>
          <a:ext cx="5181600" cy="164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150" tIns="374904" rIns="40215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Mean Absolute Error (MAE)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Mean Squared Error (MSE)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R-squared (R²) Value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Root Mean Squared Error (RMSE)</a:t>
          </a:r>
        </a:p>
      </dsp:txBody>
      <dsp:txXfrm>
        <a:off x="0" y="2631699"/>
        <a:ext cx="5181600" cy="1644300"/>
      </dsp:txXfrm>
    </dsp:sp>
    <dsp:sp modelId="{2B300C3C-8F2E-4F5B-9902-4717ED3726DC}">
      <dsp:nvSpPr>
        <dsp:cNvPr id="0" name=""/>
        <dsp:cNvSpPr/>
      </dsp:nvSpPr>
      <dsp:spPr>
        <a:xfrm>
          <a:off x="259080" y="2366018"/>
          <a:ext cx="36271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Regression Problem</a:t>
          </a:r>
        </a:p>
      </dsp:txBody>
      <dsp:txXfrm>
        <a:off x="285019" y="2391957"/>
        <a:ext cx="3575242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2B2903-C75A-485D-A9F1-C49D88BDFE80}">
      <dsp:nvSpPr>
        <dsp:cNvPr id="0" name=""/>
        <dsp:cNvSpPr/>
      </dsp:nvSpPr>
      <dsp:spPr>
        <a:xfrm>
          <a:off x="0" y="639974"/>
          <a:ext cx="10767999" cy="14190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B581D7-F9BB-4D03-B784-1470AB2E6045}">
      <dsp:nvSpPr>
        <dsp:cNvPr id="0" name=""/>
        <dsp:cNvSpPr/>
      </dsp:nvSpPr>
      <dsp:spPr>
        <a:xfrm>
          <a:off x="429270" y="959266"/>
          <a:ext cx="780491" cy="7804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7988E8-0F50-4D01-9EE1-0797244EAE87}">
      <dsp:nvSpPr>
        <dsp:cNvPr id="0" name=""/>
        <dsp:cNvSpPr/>
      </dsp:nvSpPr>
      <dsp:spPr>
        <a:xfrm>
          <a:off x="1639031" y="639974"/>
          <a:ext cx="9128968" cy="1419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185" tIns="150185" rIns="150185" bIns="1501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main point to remember with the confusion matrix and the various calculated metrics is that they are all fundamentally ways of comparing the predicted values versus the true values.</a:t>
          </a:r>
        </a:p>
      </dsp:txBody>
      <dsp:txXfrm>
        <a:off x="1639031" y="639974"/>
        <a:ext cx="9128968" cy="1419075"/>
      </dsp:txXfrm>
    </dsp:sp>
    <dsp:sp modelId="{F0E5CE62-ABCB-4844-9649-C5CF663FE587}">
      <dsp:nvSpPr>
        <dsp:cNvPr id="0" name=""/>
        <dsp:cNvSpPr/>
      </dsp:nvSpPr>
      <dsp:spPr>
        <a:xfrm>
          <a:off x="0" y="2392950"/>
          <a:ext cx="10767999" cy="14190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CB8465-70F4-4E71-B5B3-44803ADE453B}">
      <dsp:nvSpPr>
        <dsp:cNvPr id="0" name=""/>
        <dsp:cNvSpPr/>
      </dsp:nvSpPr>
      <dsp:spPr>
        <a:xfrm>
          <a:off x="429270" y="2712241"/>
          <a:ext cx="780491" cy="7804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9F3DD-291E-4D1D-81CE-A9B4300C5886}">
      <dsp:nvSpPr>
        <dsp:cNvPr id="0" name=""/>
        <dsp:cNvSpPr/>
      </dsp:nvSpPr>
      <dsp:spPr>
        <a:xfrm>
          <a:off x="1639031" y="2392950"/>
          <a:ext cx="9128968" cy="1419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185" tIns="150185" rIns="150185" bIns="150185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What constitutes “good” metrics, will really depend on the specific situation!</a:t>
          </a:r>
        </a:p>
      </dsp:txBody>
      <dsp:txXfrm>
        <a:off x="1639031" y="2392950"/>
        <a:ext cx="9128968" cy="1419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C6420-171F-4BF7-B000-2F2C76F0D67B}" type="datetimeFigureOut">
              <a:rPr lang="en-001" smtClean="0"/>
              <a:t>17/01/2025</a:t>
            </a:fld>
            <a:endParaRPr lang="en-00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00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8272B-0E29-491E-83E1-21DF3F3E5201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652056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8272B-0E29-491E-83E1-21DF3F3E5201}" type="slidenum">
              <a:rPr lang="en-001" smtClean="0"/>
              <a:t>8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088438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5c6d0d8677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5c6d0d8677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5c6d0d8677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5c6d0d8677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5c6d0d8677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5c6d0d8677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5c6d0d8677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5c6d0d8677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5c6d0d8677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5c6d0d8677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5c6d0d8677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5c6d0d8677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5c6d0d8677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5c6d0d8677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5c6d0d8677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5c6d0d8677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5c6d0d8677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5c6d0d8677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5c6d0d8677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5c6d0d8677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create the various testing</a:t>
            </a:r>
            <a:r>
              <a:rPr lang="en-CA" baseline="0" dirty="0"/>
              <a:t> and training data required to construct the supervised classification models, we employed k-fold cross validation.</a:t>
            </a:r>
          </a:p>
          <a:p>
            <a:r>
              <a:rPr lang="en-CA" baseline="0" dirty="0"/>
              <a:t>With this method, the original dataset is first divided into K equal-size chunks or folds…</a:t>
            </a:r>
          </a:p>
          <a:p>
            <a:endParaRPr lang="en-CA" dirty="0"/>
          </a:p>
          <a:p>
            <a:r>
              <a:rPr lang="en-CA" b="1" dirty="0"/>
              <a:t>Advantages</a:t>
            </a:r>
            <a:r>
              <a:rPr lang="en-CA" dirty="0"/>
              <a:t>: (Better use of data and validates performance on multiple folds)</a:t>
            </a:r>
          </a:p>
          <a:p>
            <a:pPr marL="228600" indent="-228600">
              <a:buAutoNum type="arabicParenR"/>
            </a:pPr>
            <a:r>
              <a:rPr lang="en-CA" dirty="0"/>
              <a:t>Aim of cross validation is to</a:t>
            </a:r>
            <a:r>
              <a:rPr lang="en-CA" baseline="0" dirty="0"/>
              <a:t> </a:t>
            </a:r>
            <a:r>
              <a:rPr lang="en-CA" b="1" baseline="0" dirty="0"/>
              <a:t>ensure that every example from the data set has an equal chance of appearing </a:t>
            </a:r>
            <a:r>
              <a:rPr lang="en-CA" baseline="0" dirty="0"/>
              <a:t>in the training and testing set. </a:t>
            </a:r>
          </a:p>
          <a:p>
            <a:pPr marL="228600" indent="-228600">
              <a:buAutoNum type="arabicParenR"/>
            </a:pPr>
            <a:r>
              <a:rPr lang="en-CA" baseline="0" dirty="0"/>
              <a:t>As the value of </a:t>
            </a:r>
            <a:r>
              <a:rPr lang="en-CA" b="1" baseline="0" dirty="0"/>
              <a:t>K increases the variance of the resulting estimate is reduced</a:t>
            </a:r>
          </a:p>
          <a:p>
            <a:pPr marL="228600" indent="-228600">
              <a:buAutoNum type="arabicParenR"/>
            </a:pPr>
            <a:r>
              <a:rPr lang="en-CA" baseline="0" dirty="0"/>
              <a:t>K-fold CV often </a:t>
            </a:r>
            <a:r>
              <a:rPr lang="en-CA" b="1" baseline="0" dirty="0"/>
              <a:t>give more accurate estimate of the test error rate</a:t>
            </a:r>
          </a:p>
          <a:p>
            <a:pPr marL="228600" indent="-228600">
              <a:buAutoNum type="arabicParenR"/>
            </a:pPr>
            <a:endParaRPr lang="en-CA" baseline="0" dirty="0"/>
          </a:p>
          <a:p>
            <a:pPr marL="0" indent="0">
              <a:buNone/>
            </a:pPr>
            <a:r>
              <a:rPr lang="en-CA" b="1" baseline="0" dirty="0"/>
              <a:t>Disadvantages</a:t>
            </a:r>
            <a:r>
              <a:rPr lang="en-CA" baseline="0" dirty="0"/>
              <a:t>: (CPU Time)</a:t>
            </a:r>
          </a:p>
          <a:p>
            <a:pPr marL="228600" indent="-228600">
              <a:buAutoNum type="arabicParenR"/>
            </a:pPr>
            <a:r>
              <a:rPr lang="en-CA" baseline="0" dirty="0"/>
              <a:t>The training algorithm has to be </a:t>
            </a:r>
            <a:r>
              <a:rPr lang="en-CA" b="1" baseline="0" dirty="0"/>
              <a:t>rerun from scratch k times</a:t>
            </a:r>
            <a:r>
              <a:rPr lang="en-CA" baseline="0" dirty="0"/>
              <a:t>.. </a:t>
            </a:r>
          </a:p>
          <a:p>
            <a:pPr marL="228600" indent="-228600">
              <a:buAutoNum type="arabicParenR"/>
            </a:pPr>
            <a:r>
              <a:rPr lang="en-CA" baseline="0" dirty="0"/>
              <a:t>Which means it takes k times as much computation to make an evaluation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27F9DA-4F60-4060-B86F-F45BB6B3CB8F}" type="slidenum">
              <a:rPr kumimoji="0" lang="en-C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342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5c6d0d8677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5c6d0d8677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5c6d0d8677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5c6d0d8677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c6d0d8677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c6d0d8677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5c6d0d8677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5c6d0d8677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5c6d0d8677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5c6d0d8677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5c6d0d8677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5c6d0d8677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c6d0d8677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c6d0d8677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5c8d4edbe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5c8d4edbe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5c6d0d8677_0_1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5c6d0d8677_0_1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5c6d0d8677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5c6d0d8677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5c6d0d8677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5c6d0d8677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5c8d4edbe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5c8d4edbe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5c6d0d8677_0_1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5c6d0d8677_0_1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c6d0d8677_0_1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c6d0d8677_0_1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5c8d4edbeb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5c8d4edbeb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5c8d4edbeb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5c8d4edbeb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5c8d4edbeb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5c8d4edbeb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5c6d0d8677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5c6d0d8677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5c6d0d8677_0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5c6d0d8677_0_1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5c6d0d867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5c6d0d867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5c8d4edbe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5c8d4edbe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5c6d0d8677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5c6d0d8677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5c8d4edbe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5c8d4edbe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5c8d4edbe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5c8d4edbe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5c8d4edbeb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5c8d4edbeb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5c8d4edbeb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5c8d4edbeb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5c8d4edbeb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5c8d4edbeb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5c8d4edbeb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5c8d4edbeb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5c8d4edbeb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5c8d4edbeb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5c8d4edbeb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5c8d4edbeb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5c6d0d8677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5c6d0d8677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c6d0d8677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5c6d0d8677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5c6d0d8677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5c6d0d8677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5c6d0d8677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5c6d0d8677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5c6d0d8677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5c6d0d8677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23319-1358-DED7-C8C0-7DB28F7E5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86F429-1D69-48FC-201B-B2C6C261B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F7716-7783-E0F1-E110-9F11105A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2831-28A3-4A2A-9C11-DBD69CF6E768}" type="datetime8">
              <a:rPr lang="en-001" smtClean="0"/>
              <a:t>17/01/2025 2:10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0011A-5A09-3E76-7DA3-31EC9A726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387AD-1C66-D468-A555-6E16189AC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29352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F2DB-34BC-4240-338C-0869BB50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AE6AF-FFE0-7CAF-8083-F14ED31BA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AC09A-296E-961D-75F7-A22E88CB7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563D5-23C5-4DF7-B3BB-6B8324DDEB87}" type="datetime8">
              <a:rPr lang="en-001" smtClean="0"/>
              <a:t>17/01/2025 2:10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BB2A5-C54B-0729-49FE-ED6A47A0C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42703-A045-9ED5-83D4-5C94DADE4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655540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E2023C-E270-7DEF-0227-B2EE664C4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6BEE30-521C-0C06-9E2B-EDC3FF39C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5A4A1-1865-C073-FD50-69EC4F7D7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0B48B-488D-4A53-8045-A8B1C767E550}" type="datetime8">
              <a:rPr lang="en-001" smtClean="0"/>
              <a:t>17/01/2025 2:10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07848-5DAD-81DF-084A-81640BC1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D9F78-8206-76AD-6B42-BF3D517E4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949312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807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7B3E-1526-9C1D-4FB5-778CE4AD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50A97-12DD-ACA0-B301-F17317AAC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94B98-96B4-6796-DD01-9DA5022B0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FAAC0-D743-45A1-B480-C672B763DA4B}" type="datetime8">
              <a:rPr lang="en-001" smtClean="0"/>
              <a:t>17/01/2025 2:10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22357-19DC-E004-D07F-58E01DA37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FD0DE-AE40-8681-D987-39E4D080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586829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4C1B-4AE9-0730-FB27-1B9EA759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0A478-A701-7829-FE6E-558CD63D9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60BC6-73C8-3823-C1B7-F830D357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CCAD-19E9-4CD5-BAF0-59B489BF9559}" type="datetime8">
              <a:rPr lang="en-001" smtClean="0"/>
              <a:t>17/01/2025 2:10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49962-FE02-CE0D-7786-9C5A36FD5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94326-F06E-7668-1B6C-7D518356C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0628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C1740-6D77-1702-E0CF-5C1FE285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4D326-636B-AB4D-77FA-A8165533E3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ACE81-58B5-79D6-B9C7-FED5D7CB0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6C7D7-D8C3-7B70-F7AE-0DCB0EE50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FB4BB-81DC-4D42-82F9-B2EAF072DD7D}" type="datetime8">
              <a:rPr lang="en-001" smtClean="0"/>
              <a:t>17/01/2025 2:10 pm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568C3-0591-D712-BCB6-B5B66CA8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07BFD-3B2C-EEED-5EE5-FD1AEADA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723388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F87B8-46D9-17B8-D4E0-A968041B9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2C04D-C05F-CAD3-DFF4-CDFD4604C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F580E-228E-2184-1D8E-063C9C628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44C348-1670-F194-4BD6-D4A1AE296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6F965E-FA39-66BC-CE2A-4843885BE6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F352F2-729D-53E4-D225-6CE74FBE2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85E9-3935-4ABE-8CE4-3310A6E28E57}" type="datetime8">
              <a:rPr lang="en-001" smtClean="0"/>
              <a:t>17/01/2025 2:10 pm</a:t>
            </a:fld>
            <a:endParaRPr lang="en-001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2D4F9C-2A87-000A-CD25-9E5FDCF0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0F8AEA-5343-7054-9B85-B2806FB4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848200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1736-0EFF-69C9-15AB-8D7D31100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4F3321-1965-AFAD-076F-200AE1555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B7EFF-26E1-4297-8CA2-AF3CF134F2C8}" type="datetime8">
              <a:rPr lang="en-001" smtClean="0"/>
              <a:t>17/01/2025 2:10 pm</a:t>
            </a:fld>
            <a:endParaRPr lang="en-00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E18EA-59FB-E583-C960-B64F0DC20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7A62-1DBF-AFE7-A0FC-E47A0CCF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83021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7C7D0D-EB29-2CF2-74FE-80D66F6C2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A3D7-2A91-4C04-8E59-ADBF54CEA58A}" type="datetime8">
              <a:rPr lang="en-001" smtClean="0"/>
              <a:t>17/01/2025 2:10 pm</a:t>
            </a:fld>
            <a:endParaRPr lang="en-00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B3090A-62CE-1FD4-CBF4-398AC50B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221C4-E9ED-7884-2551-2B1E2952A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843885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8E78-05F3-C7FB-D592-56402B6DC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84F7E-DE6D-72F4-ECF2-309C3E864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ECC3F-F9E1-5C1C-3DF8-471B48E05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36A06-134F-F629-57DD-B8ED175B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5A764-ADEF-4092-AB74-5CB16F367E52}" type="datetime8">
              <a:rPr lang="en-001" smtClean="0"/>
              <a:t>17/01/2025 2:10 pm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E6DD7-F2F8-D058-E757-F57B371A3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0F282-F1E1-C07A-1306-279FDCF0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89964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74597-D7C2-ADC6-ED9C-6BF56762D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CF09E-1843-AFDB-9CB9-3DE9520CB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CD3DF-E621-7471-CF6C-38678AC41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3C564-2FA7-E420-1310-9E678B95C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6B87F-92D3-472D-A9EB-3808550D3370}" type="datetime8">
              <a:rPr lang="en-001" smtClean="0"/>
              <a:t>17/01/2025 2:10 pm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75C71-A5E8-B442-75EC-8E05AEE52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EBD6B-914E-345D-05D3-1BAB75716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120585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03226F-8301-BD47-D578-F4D26E8C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1FF24-2A7A-2A9B-E684-D8FB9BF75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C74A8-2585-350D-A650-791FB78AA0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603D39-1FCC-47A9-B21D-83ED97A6D4C5}" type="datetime8">
              <a:rPr lang="en-001" smtClean="0"/>
              <a:t>17/01/2025 2:10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E38F7-7875-90B0-55A8-1A12269CC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8877F-76DF-EEAF-2450-8F2E15FF0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27DA37-314F-43C3-926A-C54CC2F8296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60304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001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gif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B1380-45B7-A02C-F81D-E65AE01419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  <a:endParaRPr lang="en-00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71C802-FE8D-C959-6D0D-67CE5895C0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Theory and Concepts 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95299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BE7ACD-15C1-7B06-2DFB-D781829E0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AFC2D-4536-47DD-E568-1ABF5DA92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NL" sz="3600"/>
              <a:t>Unsupervised Machine Learning</a:t>
            </a:r>
            <a:endParaRPr lang="en-001" sz="3600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Unsupervised-learning">
            <a:extLst>
              <a:ext uri="{FF2B5EF4-FFF2-40B4-BE49-F238E27FC236}">
                <a16:creationId xmlns:a16="http://schemas.microsoft.com/office/drawing/2014/main" id="{EBA104FF-D0F2-7945-FCA5-D60D5650E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711" y="1395789"/>
            <a:ext cx="5628018" cy="352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308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3E6CB-05A1-7052-4B45-4469B3A46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Algorithm discovers patterns and relationships using unlabeled data</a:t>
            </a:r>
          </a:p>
          <a:p>
            <a:r>
              <a:rPr lang="en-US" sz="1800" dirty="0"/>
              <a:t>Discover hidden patterns, similarities, or clusters within the data</a:t>
            </a:r>
          </a:p>
          <a:p>
            <a:r>
              <a:rPr lang="en-US" sz="1800" dirty="0"/>
              <a:t>Without using labels, it may be difficult to predict the quality of the model’s output</a:t>
            </a:r>
          </a:p>
          <a:p>
            <a:r>
              <a:rPr lang="en-US" sz="1800" dirty="0"/>
              <a:t>Two main categories</a:t>
            </a:r>
          </a:p>
          <a:p>
            <a:pPr lvl="1"/>
            <a:r>
              <a:rPr lang="nl-NL" sz="1800" dirty="0"/>
              <a:t>Clustering</a:t>
            </a:r>
          </a:p>
          <a:p>
            <a:pPr lvl="1"/>
            <a:r>
              <a:rPr lang="en-US" sz="1800" dirty="0"/>
              <a:t>Association</a:t>
            </a:r>
            <a:endParaRPr lang="en-001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9C865-12D4-4C76-597F-49B5A25F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27DA37-314F-43C3-926A-C54CC2F82963}" type="slidenum">
              <a:rPr lang="en-001" smtClean="0"/>
              <a:pPr>
                <a:spcAft>
                  <a:spcPts val="600"/>
                </a:spcAft>
              </a:pPr>
              <a:t>10</a:t>
            </a:fld>
            <a:endParaRPr lang="en-001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66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CF1E1-A9F5-2409-5A34-8EEFF2744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nl-NL" sz="3400" dirty="0"/>
              <a:t>Semi-Supervised Machine Learning</a:t>
            </a:r>
            <a:endParaRPr lang="en-001" sz="3400" dirty="0"/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955E7-D7F7-6E64-2D00-6854D3F4A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 dirty="0"/>
              <a:t>Works between the supervised and unsupervised learning so it uses both labelled and </a:t>
            </a:r>
            <a:r>
              <a:rPr lang="en-US" sz="2200" dirty="0" err="1"/>
              <a:t>unlabelled</a:t>
            </a:r>
            <a:r>
              <a:rPr lang="en-US" sz="2200" dirty="0"/>
              <a:t> data</a:t>
            </a:r>
          </a:p>
          <a:p>
            <a:r>
              <a:rPr lang="en-US" sz="2200" dirty="0"/>
              <a:t>Useful when obtaining labeled data is costly, time-consuming, or resource-intensive</a:t>
            </a:r>
            <a:endParaRPr lang="en-001" sz="2200" dirty="0"/>
          </a:p>
        </p:txBody>
      </p:sp>
      <p:pic>
        <p:nvPicPr>
          <p:cNvPr id="4098" name="Picture 2" descr="2">
            <a:extLst>
              <a:ext uri="{FF2B5EF4-FFF2-40B4-BE49-F238E27FC236}">
                <a16:creationId xmlns:a16="http://schemas.microsoft.com/office/drawing/2014/main" id="{42DCABA2-4C50-310B-7428-7A6367E8D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7827" y="2290936"/>
            <a:ext cx="8424153" cy="39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22797-529E-7CF7-2D83-442C5C88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27DA37-314F-43C3-926A-C54CC2F82963}" type="slidenum">
              <a:rPr lang="en-001" smtClean="0"/>
              <a:pPr>
                <a:spcAft>
                  <a:spcPts val="600"/>
                </a:spcAft>
              </a:pPr>
              <a:t>11</a:t>
            </a:fld>
            <a:endParaRPr lang="en-00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03117-B739-678C-5DFC-828879FCA2B4}"/>
              </a:ext>
            </a:extLst>
          </p:cNvPr>
          <p:cNvSpPr txBox="1"/>
          <p:nvPr/>
        </p:nvSpPr>
        <p:spPr>
          <a:xfrm>
            <a:off x="630936" y="6205932"/>
            <a:ext cx="4023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 i="0" dirty="0">
                <a:solidFill>
                  <a:srgbClr val="002060"/>
                </a:solidFill>
                <a:effectLst/>
                <a:latin typeface="Google Sans"/>
              </a:rPr>
              <a:t>Example: Image and Speech Analysis</a:t>
            </a:r>
            <a:endParaRPr lang="en-001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806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37D5A1-8D17-9D00-BEA0-A2932ED2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  <a:endParaRPr lang="en-00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74E46B-861A-35DD-7E3C-14F783E7E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F1EDD-0FA1-96E7-C393-60F26A5193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sz="2600" b="1" dirty="0"/>
              <a:t>Classification</a:t>
            </a:r>
          </a:p>
          <a:p>
            <a:pPr lvl="1"/>
            <a:r>
              <a:rPr lang="en-US" sz="2200" dirty="0"/>
              <a:t>Logistic Regression</a:t>
            </a:r>
          </a:p>
          <a:p>
            <a:pPr lvl="1"/>
            <a:r>
              <a:rPr lang="en-US" sz="2200" dirty="0"/>
              <a:t>Support Vector Machine</a:t>
            </a:r>
          </a:p>
          <a:p>
            <a:pPr lvl="1"/>
            <a:r>
              <a:rPr lang="en-US" sz="2200" dirty="0"/>
              <a:t>Random Forest</a:t>
            </a:r>
          </a:p>
          <a:p>
            <a:pPr lvl="1"/>
            <a:r>
              <a:rPr lang="en-US" sz="2200" dirty="0"/>
              <a:t>Decision Tree</a:t>
            </a:r>
          </a:p>
          <a:p>
            <a:pPr lvl="1"/>
            <a:r>
              <a:rPr lang="en-US" sz="2200" dirty="0"/>
              <a:t>K-Nearest Neighbors (KNN)</a:t>
            </a:r>
          </a:p>
          <a:p>
            <a:pPr lvl="1"/>
            <a:r>
              <a:rPr lang="en-US" sz="2200" dirty="0"/>
              <a:t>Naive Bayes</a:t>
            </a:r>
            <a:endParaRPr lang="nl-NL" sz="2200" dirty="0"/>
          </a:p>
          <a:p>
            <a:r>
              <a:rPr lang="nl-NL" sz="2600" b="1" dirty="0"/>
              <a:t>Regression</a:t>
            </a:r>
          </a:p>
          <a:p>
            <a:pPr lvl="1"/>
            <a:r>
              <a:rPr lang="nl-NL" sz="2200" dirty="0"/>
              <a:t>Linear Regression</a:t>
            </a:r>
          </a:p>
          <a:p>
            <a:pPr lvl="1"/>
            <a:r>
              <a:rPr lang="nl-NL" sz="2200" dirty="0"/>
              <a:t>Polynomial Regression</a:t>
            </a:r>
          </a:p>
          <a:p>
            <a:pPr lvl="1"/>
            <a:r>
              <a:rPr lang="nl-NL" sz="2200" dirty="0"/>
              <a:t>Ridge Regression</a:t>
            </a:r>
          </a:p>
          <a:p>
            <a:pPr lvl="1"/>
            <a:r>
              <a:rPr lang="nl-NL" sz="2200" dirty="0"/>
              <a:t>Lasso Regression</a:t>
            </a:r>
          </a:p>
          <a:p>
            <a:pPr lvl="1"/>
            <a:r>
              <a:rPr lang="nl-NL" sz="2200" dirty="0"/>
              <a:t>Decision tree</a:t>
            </a:r>
          </a:p>
          <a:p>
            <a:pPr lvl="1"/>
            <a:r>
              <a:rPr lang="nl-NL" sz="2200" dirty="0"/>
              <a:t>Random Forest</a:t>
            </a:r>
          </a:p>
          <a:p>
            <a:endParaRPr lang="en-00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73A575-06BA-D1CF-814E-8FDC5B5256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Unsupervised</a:t>
            </a:r>
            <a:endParaRPr lang="en-00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22472F-2428-A4E9-2ACD-AFFDEEB1604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Clustering</a:t>
            </a:r>
          </a:p>
          <a:p>
            <a:pPr lvl="1"/>
            <a:r>
              <a:rPr lang="en-US" dirty="0"/>
              <a:t>K-Means Clustering algorithm</a:t>
            </a:r>
          </a:p>
          <a:p>
            <a:pPr lvl="1"/>
            <a:r>
              <a:rPr lang="en-US" dirty="0"/>
              <a:t>Mean-shift algorithm</a:t>
            </a:r>
          </a:p>
          <a:p>
            <a:pPr lvl="1"/>
            <a:r>
              <a:rPr lang="en-US" dirty="0"/>
              <a:t>DBSCAN Algorithm</a:t>
            </a:r>
          </a:p>
          <a:p>
            <a:pPr lvl="1"/>
            <a:r>
              <a:rPr lang="en-US" dirty="0"/>
              <a:t>Principal Component Analysis</a:t>
            </a:r>
          </a:p>
          <a:p>
            <a:pPr lvl="1"/>
            <a:r>
              <a:rPr lang="en-US" dirty="0"/>
              <a:t>Independent Component Analysis</a:t>
            </a:r>
          </a:p>
          <a:p>
            <a:r>
              <a:rPr lang="en-US" b="1" dirty="0"/>
              <a:t>Association</a:t>
            </a:r>
          </a:p>
          <a:p>
            <a:pPr lvl="1"/>
            <a:r>
              <a:rPr lang="en-US" dirty="0" err="1"/>
              <a:t>Apriori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Eclat</a:t>
            </a:r>
          </a:p>
          <a:p>
            <a:pPr lvl="1"/>
            <a:r>
              <a:rPr lang="en-US" dirty="0"/>
              <a:t>FP-growth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824E0-8714-ECF8-9EE4-B1C25C6A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12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12193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534F0-8825-2938-A9F7-4D987E0C9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5305170" cy="1719072"/>
          </a:xfrm>
        </p:spPr>
        <p:txBody>
          <a:bodyPr anchor="b">
            <a:normAutofit/>
          </a:bodyPr>
          <a:lstStyle/>
          <a:p>
            <a:r>
              <a:rPr lang="nl-NL" sz="3800" dirty="0"/>
              <a:t>Reinforcement Machine Learning</a:t>
            </a:r>
            <a:endParaRPr lang="en-001" sz="3800" dirty="0"/>
          </a:p>
        </p:txBody>
      </p:sp>
      <p:sp>
        <p:nvSpPr>
          <p:cNvPr id="512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68268-6014-22EE-D5D4-0A7421B33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5185248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Interacts with the environment by producing actions and discovering errors. </a:t>
            </a:r>
          </a:p>
          <a:p>
            <a:r>
              <a:rPr lang="en-US" sz="2200" b="1" dirty="0"/>
              <a:t>Trial, error, and delay </a:t>
            </a:r>
            <a:r>
              <a:rPr lang="en-US" sz="2200" dirty="0"/>
              <a:t>are the most relevant characteristics</a:t>
            </a:r>
          </a:p>
          <a:p>
            <a:r>
              <a:rPr lang="en-US" sz="2200" dirty="0"/>
              <a:t>Popular Algorithm</a:t>
            </a:r>
          </a:p>
          <a:p>
            <a:pPr lvl="1"/>
            <a:r>
              <a:rPr lang="en-US" sz="1800" dirty="0"/>
              <a:t>Q-learning</a:t>
            </a:r>
          </a:p>
          <a:p>
            <a:pPr lvl="1"/>
            <a:r>
              <a:rPr lang="en-US" sz="1800" dirty="0"/>
              <a:t>SARSA (State-Action-Reward-State-Action)</a:t>
            </a:r>
          </a:p>
          <a:p>
            <a:pPr lvl="1"/>
            <a:r>
              <a:rPr lang="en-US" sz="1800" dirty="0"/>
              <a:t>Deep Q-learning</a:t>
            </a:r>
          </a:p>
          <a:p>
            <a:pPr lvl="1"/>
            <a:endParaRPr lang="en-001" sz="1800" dirty="0"/>
          </a:p>
        </p:txBody>
      </p:sp>
      <p:pic>
        <p:nvPicPr>
          <p:cNvPr id="5122" name="Picture 2" descr="1-(2)">
            <a:extLst>
              <a:ext uri="{FF2B5EF4-FFF2-40B4-BE49-F238E27FC236}">
                <a16:creationId xmlns:a16="http://schemas.microsoft.com/office/drawing/2014/main" id="{C31862B2-C43B-74D3-5964-3B97AD8C1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4541" y="1879938"/>
            <a:ext cx="5524416" cy="259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CD392-DDB9-2931-EF8A-F2963A5A3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27DA37-314F-43C3-926A-C54CC2F82963}" type="slidenum">
              <a:rPr lang="en-001" smtClean="0"/>
              <a:pPr>
                <a:spcAft>
                  <a:spcPts val="600"/>
                </a:spcAft>
              </a:pPr>
              <a:t>13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802380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Types of Machine Learning">
            <a:extLst>
              <a:ext uri="{FF2B5EF4-FFF2-40B4-BE49-F238E27FC236}">
                <a16:creationId xmlns:a16="http://schemas.microsoft.com/office/drawing/2014/main" id="{42960485-AAA2-AB24-BF73-EF0A3C62F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256794"/>
            <a:ext cx="11658600" cy="489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3172D-CD90-5B88-879C-02CE9B68D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27DA37-314F-43C3-926A-C54CC2F82963}" type="slidenum">
              <a:rPr lang="en-001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00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112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2B92BC-4B5F-60BC-73AB-1E0FB1E28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Applications</a:t>
            </a:r>
            <a:endParaRPr lang="en-00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2F6AB5-C11E-37D0-42D4-BF755BCCC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00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75DE0-51EA-EC7B-0A87-D39AA460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15</a:t>
            </a:fld>
            <a:endParaRPr lang="en-001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78987D3-8659-4760-24F6-6EB5DEACE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46238"/>
            <a:ext cx="60960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293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36156-27C4-71CA-13CE-C1C06283B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anchor="ctr">
            <a:normAutofit/>
          </a:bodyPr>
          <a:lstStyle/>
          <a:p>
            <a:r>
              <a:rPr lang="en-US" b="1" dirty="0"/>
              <a:t>Feature</a:t>
            </a:r>
            <a:endParaRPr lang="en-001" sz="3200" b="1" dirty="0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Labelled Data vs Unlabelled Data in Machine Learning">
            <a:extLst>
              <a:ext uri="{FF2B5EF4-FFF2-40B4-BE49-F238E27FC236}">
                <a16:creationId xmlns:a16="http://schemas.microsoft.com/office/drawing/2014/main" id="{9951E184-7DA6-0523-438E-0633E92F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632650"/>
            <a:ext cx="5136795" cy="288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5" name="Rectangle 8204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E88FB-32D3-1C5D-E243-8BF7A1411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495568"/>
            <a:ext cx="6586915" cy="1905232"/>
          </a:xfrm>
        </p:spPr>
        <p:txBody>
          <a:bodyPr anchor="ctr">
            <a:normAutofit fontScale="92500"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Measurable property or unique characteristic of a phenomenon</a:t>
            </a:r>
          </a:p>
          <a:p>
            <a:r>
              <a:rPr lang="en-US" sz="2000" dirty="0"/>
              <a:t>Except labelled all other are feature data (may take part of)</a:t>
            </a:r>
          </a:p>
          <a:p>
            <a:r>
              <a:rPr lang="en-US" sz="2000" dirty="0"/>
              <a:t>Labelled data (Output is given)</a:t>
            </a:r>
          </a:p>
          <a:p>
            <a:r>
              <a:rPr lang="en-US" sz="2000" dirty="0" err="1"/>
              <a:t>Unlabelled</a:t>
            </a:r>
            <a:r>
              <a:rPr lang="en-US" sz="2000" dirty="0"/>
              <a:t> data (Output is not given)</a:t>
            </a:r>
            <a:endParaRPr lang="en-001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E237B-E194-B04B-1E87-658A4323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27DA37-314F-43C3-926A-C54CC2F82963}" type="slidenum">
              <a:rPr lang="en-001" smtClean="0"/>
              <a:pPr>
                <a:spcAft>
                  <a:spcPts val="600"/>
                </a:spcAft>
              </a:pPr>
              <a:t>16</a:t>
            </a:fld>
            <a:endParaRPr lang="en-001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D1EFB28-2A09-289F-E0A7-20712B97E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611266"/>
              </p:ext>
            </p:extLst>
          </p:nvPr>
        </p:nvGraphicFramePr>
        <p:xfrm>
          <a:off x="6297264" y="823647"/>
          <a:ext cx="5136798" cy="250745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93032">
                  <a:extLst>
                    <a:ext uri="{9D8B030D-6E8A-4147-A177-3AD203B41FA5}">
                      <a16:colId xmlns:a16="http://schemas.microsoft.com/office/drawing/2014/main" val="2386858574"/>
                    </a:ext>
                  </a:extLst>
                </a:gridCol>
                <a:gridCol w="1340791">
                  <a:extLst>
                    <a:ext uri="{9D8B030D-6E8A-4147-A177-3AD203B41FA5}">
                      <a16:colId xmlns:a16="http://schemas.microsoft.com/office/drawing/2014/main" val="2548406372"/>
                    </a:ext>
                  </a:extLst>
                </a:gridCol>
                <a:gridCol w="917907">
                  <a:extLst>
                    <a:ext uri="{9D8B030D-6E8A-4147-A177-3AD203B41FA5}">
                      <a16:colId xmlns:a16="http://schemas.microsoft.com/office/drawing/2014/main" val="3040345904"/>
                    </a:ext>
                  </a:extLst>
                </a:gridCol>
                <a:gridCol w="880594">
                  <a:extLst>
                    <a:ext uri="{9D8B030D-6E8A-4147-A177-3AD203B41FA5}">
                      <a16:colId xmlns:a16="http://schemas.microsoft.com/office/drawing/2014/main" val="4237291929"/>
                    </a:ext>
                  </a:extLst>
                </a:gridCol>
                <a:gridCol w="1104474">
                  <a:extLst>
                    <a:ext uri="{9D8B030D-6E8A-4147-A177-3AD203B41FA5}">
                      <a16:colId xmlns:a16="http://schemas.microsoft.com/office/drawing/2014/main" val="2765321915"/>
                    </a:ext>
                  </a:extLst>
                </a:gridCol>
              </a:tblGrid>
              <a:tr h="931340">
                <a:tc>
                  <a:txBody>
                    <a:bodyPr/>
                    <a:lstStyle/>
                    <a:p>
                      <a:r>
                        <a:rPr lang="en-US" sz="1800"/>
                        <a:t>Photo No</a:t>
                      </a:r>
                      <a:endParaRPr lang="en-001" sz="1800"/>
                    </a:p>
                  </a:txBody>
                  <a:tcPr marL="89552" marR="89552" marT="44776" marB="44776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Tail length (cm)</a:t>
                      </a:r>
                      <a:endParaRPr lang="en-001" sz="1800"/>
                    </a:p>
                  </a:txBody>
                  <a:tcPr marL="89552" marR="89552" marT="44776" marB="44776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neck length (cm)</a:t>
                      </a:r>
                      <a:endParaRPr lang="en-001" sz="1800"/>
                    </a:p>
                  </a:txBody>
                  <a:tcPr marL="89552" marR="89552" marT="44776" marB="44776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Has horn?</a:t>
                      </a:r>
                      <a:endParaRPr lang="en-001" sz="1800"/>
                    </a:p>
                  </a:txBody>
                  <a:tcPr marL="89552" marR="89552" marT="44776" marB="4477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Is Giraffe?</a:t>
                      </a:r>
                      <a:endParaRPr lang="en-001" sz="1800" dirty="0"/>
                    </a:p>
                  </a:txBody>
                  <a:tcPr marL="89552" marR="89552" marT="44776" marB="44776"/>
                </a:tc>
                <a:extLst>
                  <a:ext uri="{0D108BD9-81ED-4DB2-BD59-A6C34878D82A}">
                    <a16:rowId xmlns:a16="http://schemas.microsoft.com/office/drawing/2014/main" val="367685881"/>
                  </a:ext>
                </a:extLst>
              </a:tr>
              <a:tr h="39402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  <a:endParaRPr lang="en-001" sz="1800"/>
                    </a:p>
                  </a:txBody>
                  <a:tcPr marL="89552" marR="89552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5</a:t>
                      </a:r>
                      <a:endParaRPr lang="en-001" sz="1800"/>
                    </a:p>
                  </a:txBody>
                  <a:tcPr marL="89552" marR="89552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8</a:t>
                      </a:r>
                      <a:endParaRPr lang="en-001" sz="1800"/>
                    </a:p>
                  </a:txBody>
                  <a:tcPr marL="89552" marR="89552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Yes</a:t>
                      </a:r>
                    </a:p>
                  </a:txBody>
                  <a:tcPr marL="89552" marR="89552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Yes</a:t>
                      </a:r>
                      <a:endParaRPr lang="en-001" sz="1800"/>
                    </a:p>
                  </a:txBody>
                  <a:tcPr marL="89552" marR="89552" marT="44776" marB="44776"/>
                </a:tc>
                <a:extLst>
                  <a:ext uri="{0D108BD9-81ED-4DB2-BD59-A6C34878D82A}">
                    <a16:rowId xmlns:a16="http://schemas.microsoft.com/office/drawing/2014/main" val="2617257291"/>
                  </a:ext>
                </a:extLst>
              </a:tr>
              <a:tr h="39402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  <a:endParaRPr lang="en-001" sz="1800"/>
                    </a:p>
                  </a:txBody>
                  <a:tcPr marL="89552" marR="89552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  <a:endParaRPr lang="en-001" sz="1800"/>
                    </a:p>
                  </a:txBody>
                  <a:tcPr marL="89552" marR="89552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  <a:endParaRPr lang="en-001" sz="1800"/>
                    </a:p>
                  </a:txBody>
                  <a:tcPr marL="89552" marR="89552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No</a:t>
                      </a:r>
                      <a:endParaRPr lang="en-001" sz="1800"/>
                    </a:p>
                  </a:txBody>
                  <a:tcPr marL="89552" marR="89552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No</a:t>
                      </a:r>
                      <a:endParaRPr lang="en-001" sz="1800"/>
                    </a:p>
                  </a:txBody>
                  <a:tcPr marL="89552" marR="89552" marT="44776" marB="44776"/>
                </a:tc>
                <a:extLst>
                  <a:ext uri="{0D108BD9-81ED-4DB2-BD59-A6C34878D82A}">
                    <a16:rowId xmlns:a16="http://schemas.microsoft.com/office/drawing/2014/main" val="1144158363"/>
                  </a:ext>
                </a:extLst>
              </a:tr>
              <a:tr h="39402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  <a:endParaRPr lang="en-001" sz="1800"/>
                    </a:p>
                  </a:txBody>
                  <a:tcPr marL="89552" marR="89552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  <a:endParaRPr lang="en-001" sz="1800"/>
                    </a:p>
                  </a:txBody>
                  <a:tcPr marL="89552" marR="89552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  <a:endParaRPr lang="en-001" sz="1800"/>
                    </a:p>
                  </a:txBody>
                  <a:tcPr marL="89552" marR="89552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No</a:t>
                      </a:r>
                      <a:endParaRPr lang="en-001" sz="1800"/>
                    </a:p>
                  </a:txBody>
                  <a:tcPr marL="89552" marR="89552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No</a:t>
                      </a:r>
                      <a:endParaRPr lang="en-001" sz="1800"/>
                    </a:p>
                  </a:txBody>
                  <a:tcPr marL="89552" marR="89552" marT="44776" marB="44776"/>
                </a:tc>
                <a:extLst>
                  <a:ext uri="{0D108BD9-81ED-4DB2-BD59-A6C34878D82A}">
                    <a16:rowId xmlns:a16="http://schemas.microsoft.com/office/drawing/2014/main" val="985665879"/>
                  </a:ext>
                </a:extLst>
              </a:tr>
              <a:tr h="39402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</a:t>
                      </a:r>
                      <a:endParaRPr lang="en-001" sz="1800"/>
                    </a:p>
                  </a:txBody>
                  <a:tcPr marL="89552" marR="89552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  <a:endParaRPr lang="en-001" sz="1800"/>
                    </a:p>
                  </a:txBody>
                  <a:tcPr marL="89552" marR="89552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  <a:endParaRPr lang="en-001" sz="1800"/>
                    </a:p>
                  </a:txBody>
                  <a:tcPr marL="89552" marR="89552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No</a:t>
                      </a:r>
                      <a:endParaRPr lang="en-001" sz="1800"/>
                    </a:p>
                  </a:txBody>
                  <a:tcPr marL="89552" marR="89552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</a:t>
                      </a:r>
                      <a:endParaRPr lang="en-001" sz="1800" dirty="0"/>
                    </a:p>
                  </a:txBody>
                  <a:tcPr marL="89552" marR="89552" marT="44776" marB="44776"/>
                </a:tc>
                <a:extLst>
                  <a:ext uri="{0D108BD9-81ED-4DB2-BD59-A6C34878D82A}">
                    <a16:rowId xmlns:a16="http://schemas.microsoft.com/office/drawing/2014/main" val="1489340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9066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0C3E8-913A-3316-A048-5073590E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Supervised Learning Problem</a:t>
            </a:r>
            <a:endParaRPr lang="en-001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5F6EB-77D1-69D1-61C1-61C21DF3C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/>
              <a:t>Pizza price prediction (regression problem)</a:t>
            </a:r>
          </a:p>
          <a:p>
            <a:r>
              <a:rPr lang="en-US" dirty="0"/>
              <a:t>Finding whether the animal is Giraffe (classification problem)</a:t>
            </a:r>
          </a:p>
          <a:p>
            <a:r>
              <a:rPr lang="en-US" dirty="0"/>
              <a:t>Train the machine using data and then do predict based on the learning</a:t>
            </a:r>
          </a:p>
          <a:p>
            <a:endParaRPr lang="en-00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D280D-E724-DE5E-2838-FAFA2BE27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27DA37-314F-43C3-926A-C54CC2F82963}" type="slidenum">
              <a:rPr lang="en-001" smtClean="0"/>
              <a:pPr>
                <a:spcAft>
                  <a:spcPts val="600"/>
                </a:spcAft>
              </a:pPr>
              <a:t>17</a:t>
            </a:fld>
            <a:endParaRPr lang="en-001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C1E625-9987-D827-689D-C24B6A573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898276"/>
              </p:ext>
            </p:extLst>
          </p:nvPr>
        </p:nvGraphicFramePr>
        <p:xfrm>
          <a:off x="989387" y="1365976"/>
          <a:ext cx="4204971" cy="39563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04577">
                  <a:extLst>
                    <a:ext uri="{9D8B030D-6E8A-4147-A177-3AD203B41FA5}">
                      <a16:colId xmlns:a16="http://schemas.microsoft.com/office/drawing/2014/main" val="601576594"/>
                    </a:ext>
                  </a:extLst>
                </a:gridCol>
                <a:gridCol w="2300394">
                  <a:extLst>
                    <a:ext uri="{9D8B030D-6E8A-4147-A177-3AD203B41FA5}">
                      <a16:colId xmlns:a16="http://schemas.microsoft.com/office/drawing/2014/main" val="2847370125"/>
                    </a:ext>
                  </a:extLst>
                </a:gridCol>
              </a:tblGrid>
              <a:tr h="1743456">
                <a:tc>
                  <a:txBody>
                    <a:bodyPr/>
                    <a:lstStyle/>
                    <a:p>
                      <a:r>
                        <a:rPr lang="en-US" sz="3300"/>
                        <a:t>Pizza size (in inch)</a:t>
                      </a:r>
                      <a:endParaRPr lang="en-001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Pizza price </a:t>
                      </a:r>
                      <a:r>
                        <a:rPr lang="en-US" sz="3300" dirty="0"/>
                        <a:t>(in taka)</a:t>
                      </a:r>
                      <a:endParaRPr lang="en-001" sz="330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65468327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6</a:t>
                      </a:r>
                      <a:endParaRPr lang="en-001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399</a:t>
                      </a:r>
                      <a:endParaRPr lang="en-001" sz="330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183189659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9</a:t>
                      </a:r>
                      <a:endParaRPr lang="en-001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699</a:t>
                      </a:r>
                      <a:endParaRPr lang="en-001" sz="330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74503504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12</a:t>
                      </a:r>
                      <a:endParaRPr lang="en-001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1000</a:t>
                      </a:r>
                      <a:endParaRPr lang="en-001" sz="330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99282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795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A25C2-ABCC-ABAF-07AB-1123147A9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627DA37-314F-43C3-926A-C54CC2F82963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238F451-CEA9-6403-5BCB-1B894B631B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27604"/>
              </p:ext>
            </p:extLst>
          </p:nvPr>
        </p:nvGraphicFramePr>
        <p:xfrm>
          <a:off x="643467" y="854793"/>
          <a:ext cx="10905067" cy="514841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89871">
                  <a:extLst>
                    <a:ext uri="{9D8B030D-6E8A-4147-A177-3AD203B41FA5}">
                      <a16:colId xmlns:a16="http://schemas.microsoft.com/office/drawing/2014/main" val="1776738273"/>
                    </a:ext>
                  </a:extLst>
                </a:gridCol>
                <a:gridCol w="5216577">
                  <a:extLst>
                    <a:ext uri="{9D8B030D-6E8A-4147-A177-3AD203B41FA5}">
                      <a16:colId xmlns:a16="http://schemas.microsoft.com/office/drawing/2014/main" val="3480306427"/>
                    </a:ext>
                  </a:extLst>
                </a:gridCol>
                <a:gridCol w="3798619">
                  <a:extLst>
                    <a:ext uri="{9D8B030D-6E8A-4147-A177-3AD203B41FA5}">
                      <a16:colId xmlns:a16="http://schemas.microsoft.com/office/drawing/2014/main" val="2576554995"/>
                    </a:ext>
                  </a:extLst>
                </a:gridCol>
              </a:tblGrid>
              <a:tr h="481754">
                <a:tc>
                  <a:txBody>
                    <a:bodyPr/>
                    <a:lstStyle/>
                    <a:p>
                      <a:pPr algn="ctr" fontAlgn="base"/>
                      <a:r>
                        <a:rPr lang="nl-NL" sz="1400" b="1" cap="all" spc="150" dirty="0">
                          <a:solidFill>
                            <a:srgbClr val="0070C0"/>
                          </a:solidFill>
                          <a:effectLst/>
                        </a:rPr>
                        <a:t>Criteria</a:t>
                      </a:r>
                    </a:p>
                  </a:txBody>
                  <a:tcPr marL="119115" marR="119115" marT="119115" marB="11911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nl-NL" sz="1400" b="1" cap="all" spc="150" dirty="0">
                          <a:solidFill>
                            <a:srgbClr val="0070C0"/>
                          </a:solidFill>
                          <a:effectLst/>
                        </a:rPr>
                        <a:t>Labeled Data</a:t>
                      </a:r>
                    </a:p>
                  </a:txBody>
                  <a:tcPr marL="119115" marR="119115" marT="119115" marB="11911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nl-NL" sz="1400" b="1" cap="all" spc="150" dirty="0">
                          <a:solidFill>
                            <a:srgbClr val="0070C0"/>
                          </a:solidFill>
                          <a:effectLst/>
                        </a:rPr>
                        <a:t>Unlabeled Data</a:t>
                      </a:r>
                    </a:p>
                  </a:txBody>
                  <a:tcPr marL="119115" marR="119115" marT="119115" marB="119115" anchor="ctr"/>
                </a:tc>
                <a:extLst>
                  <a:ext uri="{0D108BD9-81ED-4DB2-BD59-A6C34878D82A}">
                    <a16:rowId xmlns:a16="http://schemas.microsoft.com/office/drawing/2014/main" val="2709777965"/>
                  </a:ext>
                </a:extLst>
              </a:tr>
              <a:tr h="614104"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1" cap="none" spc="0" dirty="0">
                          <a:solidFill>
                            <a:schemeClr val="tx1"/>
                          </a:solidFill>
                          <a:effectLst/>
                        </a:rPr>
                        <a:t>Definition</a:t>
                      </a:r>
                      <a:endParaRPr lang="nl-NL" sz="1200" b="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9115" marR="119115" marT="119115" marB="1191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cap="none" spc="0" dirty="0">
                          <a:solidFill>
                            <a:schemeClr val="tx1"/>
                          </a:solidFill>
                          <a:effectLst/>
                        </a:rPr>
                        <a:t>Data with both input features and corresponding output labels</a:t>
                      </a:r>
                    </a:p>
                  </a:txBody>
                  <a:tcPr marL="119115" marR="119115" marT="119115" marB="1191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Data with only input features and no output labels</a:t>
                      </a:r>
                    </a:p>
                  </a:txBody>
                  <a:tcPr marL="119115" marR="119115" marT="119115" marB="119115" anchor="ctr"/>
                </a:tc>
                <a:extLst>
                  <a:ext uri="{0D108BD9-81ED-4DB2-BD59-A6C34878D82A}">
                    <a16:rowId xmlns:a16="http://schemas.microsoft.com/office/drawing/2014/main" val="578042991"/>
                  </a:ext>
                </a:extLst>
              </a:tr>
              <a:tr h="442049"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1" cap="none" spc="0">
                          <a:solidFill>
                            <a:schemeClr val="tx1"/>
                          </a:solidFill>
                          <a:effectLst/>
                        </a:rPr>
                        <a:t>Usage</a:t>
                      </a:r>
                      <a:endParaRPr lang="nl-NL" sz="1200" b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9115" marR="119115" marT="119115" marB="1191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cap="none" spc="0" dirty="0">
                          <a:solidFill>
                            <a:schemeClr val="tx1"/>
                          </a:solidFill>
                          <a:effectLst/>
                        </a:rPr>
                        <a:t>Primarily used in supervised learning</a:t>
                      </a:r>
                    </a:p>
                  </a:txBody>
                  <a:tcPr marL="119115" marR="119115" marT="119115" marB="1191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Primarily used in unsupervised learning</a:t>
                      </a:r>
                    </a:p>
                  </a:txBody>
                  <a:tcPr marL="119115" marR="119115" marT="119115" marB="119115" anchor="ctr"/>
                </a:tc>
                <a:extLst>
                  <a:ext uri="{0D108BD9-81ED-4DB2-BD59-A6C34878D82A}">
                    <a16:rowId xmlns:a16="http://schemas.microsoft.com/office/drawing/2014/main" val="2142603777"/>
                  </a:ext>
                </a:extLst>
              </a:tr>
              <a:tr h="614104"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1" cap="none" spc="0">
                          <a:solidFill>
                            <a:schemeClr val="tx1"/>
                          </a:solidFill>
                          <a:effectLst/>
                        </a:rPr>
                        <a:t>Application</a:t>
                      </a:r>
                      <a:endParaRPr lang="nl-NL" sz="1200" b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9115" marR="119115" marT="119115" marB="1191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Train models to predict or classify based on input data</a:t>
                      </a:r>
                    </a:p>
                  </a:txBody>
                  <a:tcPr marL="119115" marR="119115" marT="119115" marB="1191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Find patterns, groupings, or structures without predefined labels</a:t>
                      </a:r>
                    </a:p>
                  </a:txBody>
                  <a:tcPr marL="119115" marR="119115" marT="119115" marB="119115" anchor="ctr"/>
                </a:tc>
                <a:extLst>
                  <a:ext uri="{0D108BD9-81ED-4DB2-BD59-A6C34878D82A}">
                    <a16:rowId xmlns:a16="http://schemas.microsoft.com/office/drawing/2014/main" val="2005179323"/>
                  </a:ext>
                </a:extLst>
              </a:tr>
              <a:tr h="442049"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1" cap="none" spc="0">
                          <a:solidFill>
                            <a:schemeClr val="tx1"/>
                          </a:solidFill>
                          <a:effectLst/>
                        </a:rPr>
                        <a:t>Annotation</a:t>
                      </a:r>
                      <a:endParaRPr lang="nl-NL" sz="1200" b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9115" marR="119115" marT="119115" marB="1191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0" cap="none" spc="0">
                          <a:solidFill>
                            <a:schemeClr val="tx1"/>
                          </a:solidFill>
                          <a:effectLst/>
                        </a:rPr>
                        <a:t>Annotated with correct answers</a:t>
                      </a:r>
                    </a:p>
                  </a:txBody>
                  <a:tcPr marL="119115" marR="119115" marT="119115" marB="1191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0" cap="none" spc="0">
                          <a:solidFill>
                            <a:schemeClr val="tx1"/>
                          </a:solidFill>
                          <a:effectLst/>
                        </a:rPr>
                        <a:t>No annotations or labels</a:t>
                      </a:r>
                    </a:p>
                  </a:txBody>
                  <a:tcPr marL="119115" marR="119115" marT="119115" marB="119115" anchor="ctr"/>
                </a:tc>
                <a:extLst>
                  <a:ext uri="{0D108BD9-81ED-4DB2-BD59-A6C34878D82A}">
                    <a16:rowId xmlns:a16="http://schemas.microsoft.com/office/drawing/2014/main" val="1846299899"/>
                  </a:ext>
                </a:extLst>
              </a:tr>
              <a:tr h="442049"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1" cap="none" spc="0">
                          <a:solidFill>
                            <a:schemeClr val="tx1"/>
                          </a:solidFill>
                          <a:effectLst/>
                        </a:rPr>
                        <a:t>Example</a:t>
                      </a:r>
                      <a:endParaRPr lang="nl-NL" sz="1200" b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9115" marR="119115" marT="119115" marB="1191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Images labeled with categories like "cat," "dog"</a:t>
                      </a:r>
                    </a:p>
                  </a:txBody>
                  <a:tcPr marL="119115" marR="119115" marT="119115" marB="1191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Images without any category labels</a:t>
                      </a:r>
                    </a:p>
                  </a:txBody>
                  <a:tcPr marL="119115" marR="119115" marT="119115" marB="119115" anchor="ctr"/>
                </a:tc>
                <a:extLst>
                  <a:ext uri="{0D108BD9-81ED-4DB2-BD59-A6C34878D82A}">
                    <a16:rowId xmlns:a16="http://schemas.microsoft.com/office/drawing/2014/main" val="3089059495"/>
                  </a:ext>
                </a:extLst>
              </a:tr>
              <a:tr h="614104"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1" cap="none" spc="0">
                          <a:solidFill>
                            <a:schemeClr val="tx1"/>
                          </a:solidFill>
                          <a:effectLst/>
                        </a:rPr>
                        <a:t>Cost and Effort</a:t>
                      </a:r>
                      <a:endParaRPr lang="nl-NL" sz="1200" b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9115" marR="119115" marT="119115" marB="1191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More expensive and time-consuming due to the need for manual annotation</a:t>
                      </a:r>
                    </a:p>
                  </a:txBody>
                  <a:tcPr marL="119115" marR="119115" marT="119115" marB="1191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Easier and cheaper to collect</a:t>
                      </a:r>
                    </a:p>
                  </a:txBody>
                  <a:tcPr marL="119115" marR="119115" marT="119115" marB="119115" anchor="ctr"/>
                </a:tc>
                <a:extLst>
                  <a:ext uri="{0D108BD9-81ED-4DB2-BD59-A6C34878D82A}">
                    <a16:rowId xmlns:a16="http://schemas.microsoft.com/office/drawing/2014/main" val="2995293074"/>
                  </a:ext>
                </a:extLst>
              </a:tr>
              <a:tr h="442049"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1" cap="none" spc="0">
                          <a:solidFill>
                            <a:schemeClr val="tx1"/>
                          </a:solidFill>
                          <a:effectLst/>
                        </a:rPr>
                        <a:t>Supervised Learning</a:t>
                      </a:r>
                      <a:endParaRPr lang="nl-NL" sz="1200" b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9115" marR="119115" marT="119115" marB="1191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0" cap="none" spc="0">
                          <a:solidFill>
                            <a:schemeClr val="tx1"/>
                          </a:solidFill>
                          <a:effectLst/>
                        </a:rPr>
                        <a:t>Essential for training models</a:t>
                      </a:r>
                    </a:p>
                  </a:txBody>
                  <a:tcPr marL="119115" marR="119115" marT="119115" marB="1191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Not used directly in training models</a:t>
                      </a:r>
                    </a:p>
                  </a:txBody>
                  <a:tcPr marL="119115" marR="119115" marT="119115" marB="119115" anchor="ctr"/>
                </a:tc>
                <a:extLst>
                  <a:ext uri="{0D108BD9-81ED-4DB2-BD59-A6C34878D82A}">
                    <a16:rowId xmlns:a16="http://schemas.microsoft.com/office/drawing/2014/main" val="1819375508"/>
                  </a:ext>
                </a:extLst>
              </a:tr>
              <a:tr h="442049"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1" cap="none" spc="0">
                          <a:solidFill>
                            <a:schemeClr val="tx1"/>
                          </a:solidFill>
                          <a:effectLst/>
                        </a:rPr>
                        <a:t>Unsupervised Learning</a:t>
                      </a:r>
                      <a:endParaRPr lang="nl-NL" sz="1200" b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9115" marR="119115" marT="119115" marB="1191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0" cap="none" spc="0">
                          <a:solidFill>
                            <a:schemeClr val="tx1"/>
                          </a:solidFill>
                          <a:effectLst/>
                        </a:rPr>
                        <a:t>Not applicable</a:t>
                      </a:r>
                    </a:p>
                  </a:txBody>
                  <a:tcPr marL="119115" marR="119115" marT="119115" marB="1191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Essential for discovering patterns and structures</a:t>
                      </a:r>
                    </a:p>
                  </a:txBody>
                  <a:tcPr marL="119115" marR="119115" marT="119115" marB="119115" anchor="ctr"/>
                </a:tc>
                <a:extLst>
                  <a:ext uri="{0D108BD9-81ED-4DB2-BD59-A6C34878D82A}">
                    <a16:rowId xmlns:a16="http://schemas.microsoft.com/office/drawing/2014/main" val="4096985653"/>
                  </a:ext>
                </a:extLst>
              </a:tr>
              <a:tr h="614104"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1" cap="none" spc="0" dirty="0">
                          <a:solidFill>
                            <a:schemeClr val="tx1"/>
                          </a:solidFill>
                          <a:effectLst/>
                        </a:rPr>
                        <a:t>Importance</a:t>
                      </a:r>
                      <a:endParaRPr lang="nl-NL" sz="1200" b="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9115" marR="119115" marT="119115" marB="1191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cap="none" spc="0" dirty="0">
                          <a:solidFill>
                            <a:schemeClr val="tx1"/>
                          </a:solidFill>
                          <a:effectLst/>
                        </a:rPr>
                        <a:t>Helps in learning the relationship between input and output</a:t>
                      </a:r>
                    </a:p>
                  </a:txBody>
                  <a:tcPr marL="119115" marR="119115" marT="119115" marB="11911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cap="none" spc="0" dirty="0">
                          <a:solidFill>
                            <a:schemeClr val="tx1"/>
                          </a:solidFill>
                          <a:effectLst/>
                        </a:rPr>
                        <a:t>Helps in uncovering hidden patterns and relationships</a:t>
                      </a:r>
                    </a:p>
                  </a:txBody>
                  <a:tcPr marL="119115" marR="119115" marT="119115" marB="119115" anchor="ctr"/>
                </a:tc>
                <a:extLst>
                  <a:ext uri="{0D108BD9-81ED-4DB2-BD59-A6C34878D82A}">
                    <a16:rowId xmlns:a16="http://schemas.microsoft.com/office/drawing/2014/main" val="2480608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295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6CFCF-18D6-EA64-BCBA-94C1803E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Supervised Machine Learning Process (1)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1EA07-7B5B-69D0-2532-EB54EC1E3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0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D7F325-1A48-7296-332F-E71278829FAF}"/>
              </a:ext>
            </a:extLst>
          </p:cNvPr>
          <p:cNvGrpSpPr/>
          <p:nvPr/>
        </p:nvGrpSpPr>
        <p:grpSpPr>
          <a:xfrm>
            <a:off x="1774675" y="2597159"/>
            <a:ext cx="8642650" cy="2053425"/>
            <a:chOff x="185125" y="1562850"/>
            <a:chExt cx="8642650" cy="2053425"/>
          </a:xfrm>
        </p:grpSpPr>
        <p:sp>
          <p:nvSpPr>
            <p:cNvPr id="5" name="Google Shape;224;p38">
              <a:extLst>
                <a:ext uri="{FF2B5EF4-FFF2-40B4-BE49-F238E27FC236}">
                  <a16:creationId xmlns:a16="http://schemas.microsoft.com/office/drawing/2014/main" id="{2FECB8B2-E7A1-7D0F-7689-037A6B4CBCB7}"/>
                </a:ext>
              </a:extLst>
            </p:cNvPr>
            <p:cNvSpPr/>
            <p:nvPr/>
          </p:nvSpPr>
          <p:spPr>
            <a:xfrm>
              <a:off x="185125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25;p38">
              <a:extLst>
                <a:ext uri="{FF2B5EF4-FFF2-40B4-BE49-F238E27FC236}">
                  <a16:creationId xmlns:a16="http://schemas.microsoft.com/office/drawing/2014/main" id="{69FA563E-F089-655D-CC7C-8609B64FCA00}"/>
                </a:ext>
              </a:extLst>
            </p:cNvPr>
            <p:cNvSpPr/>
            <p:nvPr/>
          </p:nvSpPr>
          <p:spPr>
            <a:xfrm>
              <a:off x="1948450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6;p38">
              <a:extLst>
                <a:ext uri="{FF2B5EF4-FFF2-40B4-BE49-F238E27FC236}">
                  <a16:creationId xmlns:a16="http://schemas.microsoft.com/office/drawing/2014/main" id="{D0278A0B-6CB2-6975-E260-616E23B1B7CA}"/>
                </a:ext>
              </a:extLst>
            </p:cNvPr>
            <p:cNvSpPr/>
            <p:nvPr/>
          </p:nvSpPr>
          <p:spPr>
            <a:xfrm>
              <a:off x="3813975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7;p38">
              <a:extLst>
                <a:ext uri="{FF2B5EF4-FFF2-40B4-BE49-F238E27FC236}">
                  <a16:creationId xmlns:a16="http://schemas.microsoft.com/office/drawing/2014/main" id="{C3222103-BB41-1460-94C6-BD86F1E49A6B}"/>
                </a:ext>
              </a:extLst>
            </p:cNvPr>
            <p:cNvSpPr/>
            <p:nvPr/>
          </p:nvSpPr>
          <p:spPr>
            <a:xfrm>
              <a:off x="5628400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8;p38">
              <a:extLst>
                <a:ext uri="{FF2B5EF4-FFF2-40B4-BE49-F238E27FC236}">
                  <a16:creationId xmlns:a16="http://schemas.microsoft.com/office/drawing/2014/main" id="{BCE53165-EEA7-C5CE-928E-9EC1CE06244C}"/>
                </a:ext>
              </a:extLst>
            </p:cNvPr>
            <p:cNvSpPr/>
            <p:nvPr/>
          </p:nvSpPr>
          <p:spPr>
            <a:xfrm>
              <a:off x="7442825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9;p38">
              <a:extLst>
                <a:ext uri="{FF2B5EF4-FFF2-40B4-BE49-F238E27FC236}">
                  <a16:creationId xmlns:a16="http://schemas.microsoft.com/office/drawing/2014/main" id="{79C0B6D8-7164-FD56-7926-D69CCDAF23F0}"/>
                </a:ext>
              </a:extLst>
            </p:cNvPr>
            <p:cNvSpPr/>
            <p:nvPr/>
          </p:nvSpPr>
          <p:spPr>
            <a:xfrm>
              <a:off x="3813975" y="1562850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Google Shape;230;p38">
              <a:extLst>
                <a:ext uri="{FF2B5EF4-FFF2-40B4-BE49-F238E27FC236}">
                  <a16:creationId xmlns:a16="http://schemas.microsoft.com/office/drawing/2014/main" id="{8D35900B-D86D-345D-633A-ABC4C500EAC0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1525525" y="3161775"/>
              <a:ext cx="423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231;p38">
              <a:extLst>
                <a:ext uri="{FF2B5EF4-FFF2-40B4-BE49-F238E27FC236}">
                  <a16:creationId xmlns:a16="http://schemas.microsoft.com/office/drawing/2014/main" id="{A4639A3B-A775-028F-5D2F-E1073E9E5E57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3288975" y="3161775"/>
              <a:ext cx="525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232;p38">
              <a:extLst>
                <a:ext uri="{FF2B5EF4-FFF2-40B4-BE49-F238E27FC236}">
                  <a16:creationId xmlns:a16="http://schemas.microsoft.com/office/drawing/2014/main" id="{159A1836-BBB0-957B-6E13-B7108371F45E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5154400" y="3161775"/>
              <a:ext cx="474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" name="Google Shape;233;p38">
              <a:extLst>
                <a:ext uri="{FF2B5EF4-FFF2-40B4-BE49-F238E27FC236}">
                  <a16:creationId xmlns:a16="http://schemas.microsoft.com/office/drawing/2014/main" id="{32607361-C42B-49D1-D853-EDE55FE4E52E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6968825" y="3161775"/>
              <a:ext cx="474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" name="Google Shape;234;p38">
              <a:extLst>
                <a:ext uri="{FF2B5EF4-FFF2-40B4-BE49-F238E27FC236}">
                  <a16:creationId xmlns:a16="http://schemas.microsoft.com/office/drawing/2014/main" id="{D29CF65E-2D37-A2E4-D0D4-58C24A5D9C20}"/>
                </a:ext>
              </a:extLst>
            </p:cNvPr>
            <p:cNvCxnSpPr>
              <a:stCxn id="8" idx="2"/>
              <a:endCxn id="7" idx="2"/>
            </p:cNvCxnSpPr>
            <p:nvPr/>
          </p:nvCxnSpPr>
          <p:spPr>
            <a:xfrm rot="5400000">
              <a:off x="5391100" y="2708775"/>
              <a:ext cx="600" cy="1814400"/>
            </a:xfrm>
            <a:prstGeom prst="curvedConnector3">
              <a:avLst>
                <a:gd name="adj1" fmla="val 3968750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235;p38">
              <a:extLst>
                <a:ext uri="{FF2B5EF4-FFF2-40B4-BE49-F238E27FC236}">
                  <a16:creationId xmlns:a16="http://schemas.microsoft.com/office/drawing/2014/main" id="{8E316200-EF6F-B4F9-833A-ED2A385EACA4}"/>
                </a:ext>
              </a:extLst>
            </p:cNvPr>
            <p:cNvCxnSpPr>
              <a:stCxn id="6" idx="0"/>
              <a:endCxn id="10" idx="1"/>
            </p:cNvCxnSpPr>
            <p:nvPr/>
          </p:nvCxnSpPr>
          <p:spPr>
            <a:xfrm rot="-5400000">
              <a:off x="2870650" y="1764675"/>
              <a:ext cx="691200" cy="1195200"/>
            </a:xfrm>
            <a:prstGeom prst="curvedConnector2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" name="Google Shape;236;p38">
              <a:extLst>
                <a:ext uri="{FF2B5EF4-FFF2-40B4-BE49-F238E27FC236}">
                  <a16:creationId xmlns:a16="http://schemas.microsoft.com/office/drawing/2014/main" id="{C8444DDE-E0DA-971F-B05B-D88EB7B6B94E}"/>
                </a:ext>
              </a:extLst>
            </p:cNvPr>
            <p:cNvCxnSpPr>
              <a:stCxn id="10" idx="3"/>
              <a:endCxn id="8" idx="0"/>
            </p:cNvCxnSpPr>
            <p:nvPr/>
          </p:nvCxnSpPr>
          <p:spPr>
            <a:xfrm>
              <a:off x="5154375" y="2016750"/>
              <a:ext cx="1144200" cy="691200"/>
            </a:xfrm>
            <a:prstGeom prst="curvedConnector2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" name="Google Shape;237;p38">
              <a:extLst>
                <a:ext uri="{FF2B5EF4-FFF2-40B4-BE49-F238E27FC236}">
                  <a16:creationId xmlns:a16="http://schemas.microsoft.com/office/drawing/2014/main" id="{5773593A-0FE5-2C77-F0AE-9790F0B05FA7}"/>
                </a:ext>
              </a:extLst>
            </p:cNvPr>
            <p:cNvSpPr txBox="1"/>
            <p:nvPr/>
          </p:nvSpPr>
          <p:spPr>
            <a:xfrm>
              <a:off x="185125" y="2800650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Acquisition 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" name="Google Shape;238;p38">
              <a:extLst>
                <a:ext uri="{FF2B5EF4-FFF2-40B4-BE49-F238E27FC236}">
                  <a16:creationId xmlns:a16="http://schemas.microsoft.com/office/drawing/2014/main" id="{3B9A948C-9FC7-E05D-9E1C-2AA42EF9FF0C}"/>
                </a:ext>
              </a:extLst>
            </p:cNvPr>
            <p:cNvSpPr txBox="1"/>
            <p:nvPr/>
          </p:nvSpPr>
          <p:spPr>
            <a:xfrm>
              <a:off x="1948450" y="2800650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Cleaning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" name="Google Shape;239;p38">
              <a:extLst>
                <a:ext uri="{FF2B5EF4-FFF2-40B4-BE49-F238E27FC236}">
                  <a16:creationId xmlns:a16="http://schemas.microsoft.com/office/drawing/2014/main" id="{58AB1859-7A01-5CAE-D778-3B40B5E799DB}"/>
                </a:ext>
              </a:extLst>
            </p:cNvPr>
            <p:cNvSpPr txBox="1"/>
            <p:nvPr/>
          </p:nvSpPr>
          <p:spPr>
            <a:xfrm>
              <a:off x="3813975" y="1636650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" name="Google Shape;240;p38">
              <a:extLst>
                <a:ext uri="{FF2B5EF4-FFF2-40B4-BE49-F238E27FC236}">
                  <a16:creationId xmlns:a16="http://schemas.microsoft.com/office/drawing/2014/main" id="{E0D4AF19-DA65-7101-BE20-635C20D34EA7}"/>
                </a:ext>
              </a:extLst>
            </p:cNvPr>
            <p:cNvSpPr txBox="1"/>
            <p:nvPr/>
          </p:nvSpPr>
          <p:spPr>
            <a:xfrm>
              <a:off x="3813975" y="2631663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Training &amp;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Google Shape;241;p38">
              <a:extLst>
                <a:ext uri="{FF2B5EF4-FFF2-40B4-BE49-F238E27FC236}">
                  <a16:creationId xmlns:a16="http://schemas.microsoft.com/office/drawing/2014/main" id="{BDFDE2F6-5980-A4B4-AF5E-601923882124}"/>
                </a:ext>
              </a:extLst>
            </p:cNvPr>
            <p:cNvSpPr txBox="1"/>
            <p:nvPr/>
          </p:nvSpPr>
          <p:spPr>
            <a:xfrm>
              <a:off x="5628400" y="2781713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" name="Google Shape;242;p38">
              <a:extLst>
                <a:ext uri="{FF2B5EF4-FFF2-40B4-BE49-F238E27FC236}">
                  <a16:creationId xmlns:a16="http://schemas.microsoft.com/office/drawing/2014/main" id="{9D3B480E-B3D0-1207-193A-11B2AAA660BC}"/>
                </a:ext>
              </a:extLst>
            </p:cNvPr>
            <p:cNvSpPr txBox="1"/>
            <p:nvPr/>
          </p:nvSpPr>
          <p:spPr>
            <a:xfrm>
              <a:off x="7398275" y="2800650"/>
              <a:ext cx="14295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 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Deployment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0B29490-C480-67FC-6679-96163BBB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19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98691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he games that helped AI evolve | IBM">
            <a:extLst>
              <a:ext uri="{FF2B5EF4-FFF2-40B4-BE49-F238E27FC236}">
                <a16:creationId xmlns:a16="http://schemas.microsoft.com/office/drawing/2014/main" id="{3644E1FC-8C6A-D54D-5244-1602FCECB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6" r="-1" b="-1"/>
          <a:stretch/>
        </p:blipFill>
        <p:spPr bwMode="auto">
          <a:xfrm>
            <a:off x="-1" y="10"/>
            <a:ext cx="12228129" cy="46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4" name="Freeform: Shape 3083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3085" name="Freeform: Shape 3084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9B8665-A82A-81E5-46A2-12B51A81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chemeClr val="tx2"/>
                </a:solidFill>
              </a:rPr>
              <a:t>Arthur Lee Samuel (December 5, 1901 – July 29, 1990)</a:t>
            </a:r>
            <a:endParaRPr lang="en-001" sz="33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124D-4D22-DF7B-4CA5-5198AC946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American pioneer in the field of computer gaming and artificial intelligence</a:t>
            </a:r>
          </a:p>
          <a:p>
            <a:r>
              <a:rPr lang="en-US" sz="1800" dirty="0">
                <a:solidFill>
                  <a:schemeClr val="tx2"/>
                </a:solidFill>
              </a:rPr>
              <a:t>Two early game-playing programs, Samuel Checkers (self-learning) and TD-Gammon, led to breakthroughs in artificial intelligence</a:t>
            </a:r>
          </a:p>
          <a:p>
            <a:r>
              <a:rPr lang="en-US" sz="1800" dirty="0">
                <a:solidFill>
                  <a:schemeClr val="tx2"/>
                </a:solidFill>
              </a:rPr>
              <a:t>MIT Graduate, Bell Labs, IBM, Stanford Prof.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8A0FF-809B-2F17-916F-EA1E47A2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27DA37-314F-43C3-926A-C54CC2F82963}" type="slidenum">
              <a:rPr lang="en-001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001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458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A7A7-B929-8CFA-8901-7B9F03162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Supervised Machine Learning Process (2)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6151-6CD1-3ABC-AF44-48A98E240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your data! Customers, Sensors, etc...</a:t>
            </a:r>
          </a:p>
          <a:p>
            <a:endParaRPr lang="en-00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FFFAAC-316E-FB49-BEAF-A6DAD2C09148}"/>
              </a:ext>
            </a:extLst>
          </p:cNvPr>
          <p:cNvGrpSpPr/>
          <p:nvPr/>
        </p:nvGrpSpPr>
        <p:grpSpPr>
          <a:xfrm>
            <a:off x="838200" y="3429000"/>
            <a:ext cx="1340400" cy="907800"/>
            <a:chOff x="185125" y="2707875"/>
            <a:chExt cx="1340400" cy="907800"/>
          </a:xfrm>
        </p:grpSpPr>
        <p:sp>
          <p:nvSpPr>
            <p:cNvPr id="6" name="Google Shape;251;p39">
              <a:extLst>
                <a:ext uri="{FF2B5EF4-FFF2-40B4-BE49-F238E27FC236}">
                  <a16:creationId xmlns:a16="http://schemas.microsoft.com/office/drawing/2014/main" id="{101CF471-AACD-0703-5327-8A96450E70A0}"/>
                </a:ext>
              </a:extLst>
            </p:cNvPr>
            <p:cNvSpPr/>
            <p:nvPr/>
          </p:nvSpPr>
          <p:spPr>
            <a:xfrm>
              <a:off x="185125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2;p39">
              <a:extLst>
                <a:ext uri="{FF2B5EF4-FFF2-40B4-BE49-F238E27FC236}">
                  <a16:creationId xmlns:a16="http://schemas.microsoft.com/office/drawing/2014/main" id="{B01ED853-D49F-EE5D-DE6E-3D0B77C5FBA1}"/>
                </a:ext>
              </a:extLst>
            </p:cNvPr>
            <p:cNvSpPr txBox="1"/>
            <p:nvPr/>
          </p:nvSpPr>
          <p:spPr>
            <a:xfrm>
              <a:off x="185125" y="2800650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Acquisition </a:t>
              </a:r>
              <a:endParaRPr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825A47-E0A3-6277-FE9E-C28CA9DCA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20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550992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2B5C7-2CDB-CFE2-8044-CFBF7FD76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CA623-4ACF-ABD0-2690-95CC75D4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Supervised Machine Learning Process (3)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7F742-E865-1E99-D19E-14E56EB71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 and format your data (using Pandas)</a:t>
            </a:r>
          </a:p>
          <a:p>
            <a:endParaRPr lang="en-0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8653ED-0AB8-DDDB-3642-B9C98DCBFA10}"/>
              </a:ext>
            </a:extLst>
          </p:cNvPr>
          <p:cNvGrpSpPr/>
          <p:nvPr/>
        </p:nvGrpSpPr>
        <p:grpSpPr>
          <a:xfrm>
            <a:off x="838200" y="3429000"/>
            <a:ext cx="3103725" cy="907800"/>
            <a:chOff x="185125" y="2707875"/>
            <a:chExt cx="3103725" cy="907800"/>
          </a:xfrm>
        </p:grpSpPr>
        <p:sp>
          <p:nvSpPr>
            <p:cNvPr id="5" name="Google Shape;262;p40">
              <a:extLst>
                <a:ext uri="{FF2B5EF4-FFF2-40B4-BE49-F238E27FC236}">
                  <a16:creationId xmlns:a16="http://schemas.microsoft.com/office/drawing/2014/main" id="{1B3F2F1B-3112-1333-D1AB-0E97C81D7D03}"/>
                </a:ext>
              </a:extLst>
            </p:cNvPr>
            <p:cNvSpPr/>
            <p:nvPr/>
          </p:nvSpPr>
          <p:spPr>
            <a:xfrm>
              <a:off x="185125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3;p40">
              <a:extLst>
                <a:ext uri="{FF2B5EF4-FFF2-40B4-BE49-F238E27FC236}">
                  <a16:creationId xmlns:a16="http://schemas.microsoft.com/office/drawing/2014/main" id="{9FBF23F9-43BB-D1CD-A319-EEC1649BC283}"/>
                </a:ext>
              </a:extLst>
            </p:cNvPr>
            <p:cNvSpPr/>
            <p:nvPr/>
          </p:nvSpPr>
          <p:spPr>
            <a:xfrm>
              <a:off x="1948450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264;p40">
              <a:extLst>
                <a:ext uri="{FF2B5EF4-FFF2-40B4-BE49-F238E27FC236}">
                  <a16:creationId xmlns:a16="http://schemas.microsoft.com/office/drawing/2014/main" id="{01B8D3FB-03DB-F491-AB3B-E8143144E5D0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1525525" y="3161775"/>
              <a:ext cx="423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" name="Google Shape;265;p40">
              <a:extLst>
                <a:ext uri="{FF2B5EF4-FFF2-40B4-BE49-F238E27FC236}">
                  <a16:creationId xmlns:a16="http://schemas.microsoft.com/office/drawing/2014/main" id="{1E3A082D-BB1D-2B47-8E7F-D20DF7A70C23}"/>
                </a:ext>
              </a:extLst>
            </p:cNvPr>
            <p:cNvSpPr txBox="1"/>
            <p:nvPr/>
          </p:nvSpPr>
          <p:spPr>
            <a:xfrm>
              <a:off x="185125" y="2800650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Acquisition </a:t>
              </a:r>
              <a:endParaRPr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266;p40">
              <a:extLst>
                <a:ext uri="{FF2B5EF4-FFF2-40B4-BE49-F238E27FC236}">
                  <a16:creationId xmlns:a16="http://schemas.microsoft.com/office/drawing/2014/main" id="{C5B6AF7B-7CB4-4EB9-D669-04E60AA80000}"/>
                </a:ext>
              </a:extLst>
            </p:cNvPr>
            <p:cNvSpPr txBox="1"/>
            <p:nvPr/>
          </p:nvSpPr>
          <p:spPr>
            <a:xfrm>
              <a:off x="1948450" y="2800650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Cleaning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C07311-FFD5-D9E2-85E9-D93B752FF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21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496973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D8ACD-F330-9017-78B9-FD12701F2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A3776-2CE2-1CD3-EDBB-259795FFA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Supervised Machine Learning Process (4)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E32BE-6225-35A9-2701-994B23361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0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F8B104-EFBF-3A31-0FF1-C860F44E4092}"/>
              </a:ext>
            </a:extLst>
          </p:cNvPr>
          <p:cNvGrpSpPr/>
          <p:nvPr/>
        </p:nvGrpSpPr>
        <p:grpSpPr>
          <a:xfrm>
            <a:off x="838200" y="2402587"/>
            <a:ext cx="4969250" cy="2052825"/>
            <a:chOff x="185125" y="1562850"/>
            <a:chExt cx="4969250" cy="2052825"/>
          </a:xfrm>
        </p:grpSpPr>
        <p:sp>
          <p:nvSpPr>
            <p:cNvPr id="5" name="Google Shape;295;p42">
              <a:extLst>
                <a:ext uri="{FF2B5EF4-FFF2-40B4-BE49-F238E27FC236}">
                  <a16:creationId xmlns:a16="http://schemas.microsoft.com/office/drawing/2014/main" id="{5F0BEA3C-8CC1-BBF7-82B8-B614A9F905CB}"/>
                </a:ext>
              </a:extLst>
            </p:cNvPr>
            <p:cNvSpPr/>
            <p:nvPr/>
          </p:nvSpPr>
          <p:spPr>
            <a:xfrm>
              <a:off x="185125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6;p42">
              <a:extLst>
                <a:ext uri="{FF2B5EF4-FFF2-40B4-BE49-F238E27FC236}">
                  <a16:creationId xmlns:a16="http://schemas.microsoft.com/office/drawing/2014/main" id="{0E8F2A77-AA21-0E94-808B-EAE408B0E83E}"/>
                </a:ext>
              </a:extLst>
            </p:cNvPr>
            <p:cNvSpPr/>
            <p:nvPr/>
          </p:nvSpPr>
          <p:spPr>
            <a:xfrm>
              <a:off x="1948450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7;p42">
              <a:extLst>
                <a:ext uri="{FF2B5EF4-FFF2-40B4-BE49-F238E27FC236}">
                  <a16:creationId xmlns:a16="http://schemas.microsoft.com/office/drawing/2014/main" id="{27EB0D9F-AD23-F37B-8EB9-AC08CB027292}"/>
                </a:ext>
              </a:extLst>
            </p:cNvPr>
            <p:cNvSpPr/>
            <p:nvPr/>
          </p:nvSpPr>
          <p:spPr>
            <a:xfrm>
              <a:off x="3813975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C27BA0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8;p42">
              <a:extLst>
                <a:ext uri="{FF2B5EF4-FFF2-40B4-BE49-F238E27FC236}">
                  <a16:creationId xmlns:a16="http://schemas.microsoft.com/office/drawing/2014/main" id="{8B5BACF9-EE7A-0CD8-3E87-95137765FC47}"/>
                </a:ext>
              </a:extLst>
            </p:cNvPr>
            <p:cNvSpPr/>
            <p:nvPr/>
          </p:nvSpPr>
          <p:spPr>
            <a:xfrm>
              <a:off x="3813975" y="1562850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" name="Google Shape;299;p42">
              <a:extLst>
                <a:ext uri="{FF2B5EF4-FFF2-40B4-BE49-F238E27FC236}">
                  <a16:creationId xmlns:a16="http://schemas.microsoft.com/office/drawing/2014/main" id="{A0A2D72A-8439-23F6-A1C5-42915813C0B5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1525525" y="3161775"/>
              <a:ext cx="423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" name="Google Shape;300;p42">
              <a:extLst>
                <a:ext uri="{FF2B5EF4-FFF2-40B4-BE49-F238E27FC236}">
                  <a16:creationId xmlns:a16="http://schemas.microsoft.com/office/drawing/2014/main" id="{B84A5A23-76E0-F28C-4BE0-DDFCE3DEAE4F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3288975" y="3161775"/>
              <a:ext cx="525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301;p42">
              <a:extLst>
                <a:ext uri="{FF2B5EF4-FFF2-40B4-BE49-F238E27FC236}">
                  <a16:creationId xmlns:a16="http://schemas.microsoft.com/office/drawing/2014/main" id="{25F598EF-6F4E-A1EC-306D-1503F8E98E95}"/>
                </a:ext>
              </a:extLst>
            </p:cNvPr>
            <p:cNvCxnSpPr>
              <a:stCxn id="6" idx="0"/>
              <a:endCxn id="8" idx="1"/>
            </p:cNvCxnSpPr>
            <p:nvPr/>
          </p:nvCxnSpPr>
          <p:spPr>
            <a:xfrm rot="-5400000">
              <a:off x="2870650" y="1764675"/>
              <a:ext cx="691200" cy="1195200"/>
            </a:xfrm>
            <a:prstGeom prst="curvedConnector2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" name="Google Shape;302;p42">
              <a:extLst>
                <a:ext uri="{FF2B5EF4-FFF2-40B4-BE49-F238E27FC236}">
                  <a16:creationId xmlns:a16="http://schemas.microsoft.com/office/drawing/2014/main" id="{F0CB2466-1C71-7658-4C1B-0A298661E553}"/>
                </a:ext>
              </a:extLst>
            </p:cNvPr>
            <p:cNvSpPr txBox="1"/>
            <p:nvPr/>
          </p:nvSpPr>
          <p:spPr>
            <a:xfrm>
              <a:off x="185125" y="2800650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Acquisition 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303;p42">
              <a:extLst>
                <a:ext uri="{FF2B5EF4-FFF2-40B4-BE49-F238E27FC236}">
                  <a16:creationId xmlns:a16="http://schemas.microsoft.com/office/drawing/2014/main" id="{5FE73895-0533-BFD9-3588-0FACD969C4F4}"/>
                </a:ext>
              </a:extLst>
            </p:cNvPr>
            <p:cNvSpPr txBox="1"/>
            <p:nvPr/>
          </p:nvSpPr>
          <p:spPr>
            <a:xfrm>
              <a:off x="1948450" y="2800650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Cleaning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304;p42">
              <a:extLst>
                <a:ext uri="{FF2B5EF4-FFF2-40B4-BE49-F238E27FC236}">
                  <a16:creationId xmlns:a16="http://schemas.microsoft.com/office/drawing/2014/main" id="{D86F3C01-4F86-4231-1548-F01A2F4C22F5}"/>
                </a:ext>
              </a:extLst>
            </p:cNvPr>
            <p:cNvSpPr txBox="1"/>
            <p:nvPr/>
          </p:nvSpPr>
          <p:spPr>
            <a:xfrm>
              <a:off x="3813975" y="1636650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</a:t>
              </a:r>
              <a:endParaRPr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305;p42">
              <a:extLst>
                <a:ext uri="{FF2B5EF4-FFF2-40B4-BE49-F238E27FC236}">
                  <a16:creationId xmlns:a16="http://schemas.microsoft.com/office/drawing/2014/main" id="{3E8FB5C2-CAC1-5581-E52E-40CD4C2FD2C9}"/>
                </a:ext>
              </a:extLst>
            </p:cNvPr>
            <p:cNvSpPr txBox="1"/>
            <p:nvPr/>
          </p:nvSpPr>
          <p:spPr>
            <a:xfrm>
              <a:off x="3813975" y="2631663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Training &amp;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7DD4961-02EE-D365-C8BA-60006EE3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22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928984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D9154-4DC6-FAC0-B952-071D71098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A23C-352C-DD36-0F75-437E04DDD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Supervised Machine Learning Process (5)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5647-0BED-1886-A71E-2055A0303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0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7E3E41-A575-2D85-2049-415B61A3B18B}"/>
              </a:ext>
            </a:extLst>
          </p:cNvPr>
          <p:cNvGrpSpPr/>
          <p:nvPr/>
        </p:nvGrpSpPr>
        <p:grpSpPr>
          <a:xfrm>
            <a:off x="838200" y="2297656"/>
            <a:ext cx="6783675" cy="2052825"/>
            <a:chOff x="185125" y="1562850"/>
            <a:chExt cx="6783675" cy="2052825"/>
          </a:xfrm>
        </p:grpSpPr>
        <p:sp>
          <p:nvSpPr>
            <p:cNvPr id="5" name="Google Shape;314;p43">
              <a:extLst>
                <a:ext uri="{FF2B5EF4-FFF2-40B4-BE49-F238E27FC236}">
                  <a16:creationId xmlns:a16="http://schemas.microsoft.com/office/drawing/2014/main" id="{7B3E59FF-BA20-B1E7-9539-A5F87651C036}"/>
                </a:ext>
              </a:extLst>
            </p:cNvPr>
            <p:cNvSpPr/>
            <p:nvPr/>
          </p:nvSpPr>
          <p:spPr>
            <a:xfrm>
              <a:off x="185125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5;p43">
              <a:extLst>
                <a:ext uri="{FF2B5EF4-FFF2-40B4-BE49-F238E27FC236}">
                  <a16:creationId xmlns:a16="http://schemas.microsoft.com/office/drawing/2014/main" id="{F40B6C43-44DC-227A-9ED4-9FF93B5DBC7F}"/>
                </a:ext>
              </a:extLst>
            </p:cNvPr>
            <p:cNvSpPr/>
            <p:nvPr/>
          </p:nvSpPr>
          <p:spPr>
            <a:xfrm>
              <a:off x="1948450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6;p43">
              <a:extLst>
                <a:ext uri="{FF2B5EF4-FFF2-40B4-BE49-F238E27FC236}">
                  <a16:creationId xmlns:a16="http://schemas.microsoft.com/office/drawing/2014/main" id="{F7805F51-968E-21F4-85E9-9E3E34930739}"/>
                </a:ext>
              </a:extLst>
            </p:cNvPr>
            <p:cNvSpPr/>
            <p:nvPr/>
          </p:nvSpPr>
          <p:spPr>
            <a:xfrm>
              <a:off x="3813975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7;p43">
              <a:extLst>
                <a:ext uri="{FF2B5EF4-FFF2-40B4-BE49-F238E27FC236}">
                  <a16:creationId xmlns:a16="http://schemas.microsoft.com/office/drawing/2014/main" id="{2CF74F96-D820-6BCD-F70E-351B4B0B5D52}"/>
                </a:ext>
              </a:extLst>
            </p:cNvPr>
            <p:cNvSpPr/>
            <p:nvPr/>
          </p:nvSpPr>
          <p:spPr>
            <a:xfrm>
              <a:off x="5628400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C27BA0"/>
            </a:solidFill>
            <a:ln w="9525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8;p43">
              <a:extLst>
                <a:ext uri="{FF2B5EF4-FFF2-40B4-BE49-F238E27FC236}">
                  <a16:creationId xmlns:a16="http://schemas.microsoft.com/office/drawing/2014/main" id="{7EA023B7-B0B7-FC1A-C4A2-49ACCE14095F}"/>
                </a:ext>
              </a:extLst>
            </p:cNvPr>
            <p:cNvSpPr/>
            <p:nvPr/>
          </p:nvSpPr>
          <p:spPr>
            <a:xfrm>
              <a:off x="3813975" y="1562850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C27BA0"/>
            </a:solidFill>
            <a:ln w="9525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" name="Google Shape;319;p43">
              <a:extLst>
                <a:ext uri="{FF2B5EF4-FFF2-40B4-BE49-F238E27FC236}">
                  <a16:creationId xmlns:a16="http://schemas.microsoft.com/office/drawing/2014/main" id="{B1A0C2B5-163F-E52F-D3FD-E1573FA56861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1525525" y="3161775"/>
              <a:ext cx="423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320;p43">
              <a:extLst>
                <a:ext uri="{FF2B5EF4-FFF2-40B4-BE49-F238E27FC236}">
                  <a16:creationId xmlns:a16="http://schemas.microsoft.com/office/drawing/2014/main" id="{AC9B89EA-1AD6-2242-3FE8-DF19549DC700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3288975" y="3161775"/>
              <a:ext cx="525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321;p43">
              <a:extLst>
                <a:ext uri="{FF2B5EF4-FFF2-40B4-BE49-F238E27FC236}">
                  <a16:creationId xmlns:a16="http://schemas.microsoft.com/office/drawing/2014/main" id="{BEFBD1D1-F55F-AF5A-F6CB-AA88738F4000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5154400" y="3161775"/>
              <a:ext cx="474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322;p43">
              <a:extLst>
                <a:ext uri="{FF2B5EF4-FFF2-40B4-BE49-F238E27FC236}">
                  <a16:creationId xmlns:a16="http://schemas.microsoft.com/office/drawing/2014/main" id="{323F1729-05A2-9C5D-9386-79648013B154}"/>
                </a:ext>
              </a:extLst>
            </p:cNvPr>
            <p:cNvCxnSpPr>
              <a:stCxn id="6" idx="0"/>
              <a:endCxn id="9" idx="1"/>
            </p:cNvCxnSpPr>
            <p:nvPr/>
          </p:nvCxnSpPr>
          <p:spPr>
            <a:xfrm rot="-5400000">
              <a:off x="2870650" y="1764675"/>
              <a:ext cx="691200" cy="1195200"/>
            </a:xfrm>
            <a:prstGeom prst="curvedConnector2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" name="Google Shape;323;p43">
              <a:extLst>
                <a:ext uri="{FF2B5EF4-FFF2-40B4-BE49-F238E27FC236}">
                  <a16:creationId xmlns:a16="http://schemas.microsoft.com/office/drawing/2014/main" id="{F62E208B-CFAF-2C44-B480-10A8A174017D}"/>
                </a:ext>
              </a:extLst>
            </p:cNvPr>
            <p:cNvCxnSpPr>
              <a:stCxn id="9" idx="3"/>
              <a:endCxn id="8" idx="0"/>
            </p:cNvCxnSpPr>
            <p:nvPr/>
          </p:nvCxnSpPr>
          <p:spPr>
            <a:xfrm>
              <a:off x="5154375" y="2016750"/>
              <a:ext cx="1144200" cy="691200"/>
            </a:xfrm>
            <a:prstGeom prst="curvedConnector2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" name="Google Shape;324;p43">
              <a:extLst>
                <a:ext uri="{FF2B5EF4-FFF2-40B4-BE49-F238E27FC236}">
                  <a16:creationId xmlns:a16="http://schemas.microsoft.com/office/drawing/2014/main" id="{7CCBE78D-D35B-4EA9-B932-CD8736300C24}"/>
                </a:ext>
              </a:extLst>
            </p:cNvPr>
            <p:cNvSpPr txBox="1"/>
            <p:nvPr/>
          </p:nvSpPr>
          <p:spPr>
            <a:xfrm>
              <a:off x="185125" y="2800650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Acquisition 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325;p43">
              <a:extLst>
                <a:ext uri="{FF2B5EF4-FFF2-40B4-BE49-F238E27FC236}">
                  <a16:creationId xmlns:a16="http://schemas.microsoft.com/office/drawing/2014/main" id="{0A494BF2-3DE1-F1FC-E864-E9C6556006A5}"/>
                </a:ext>
              </a:extLst>
            </p:cNvPr>
            <p:cNvSpPr txBox="1"/>
            <p:nvPr/>
          </p:nvSpPr>
          <p:spPr>
            <a:xfrm>
              <a:off x="1948450" y="2800650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Cleaning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326;p43">
              <a:extLst>
                <a:ext uri="{FF2B5EF4-FFF2-40B4-BE49-F238E27FC236}">
                  <a16:creationId xmlns:a16="http://schemas.microsoft.com/office/drawing/2014/main" id="{2B5E43B2-75F5-A85F-832F-6540C026930A}"/>
                </a:ext>
              </a:extLst>
            </p:cNvPr>
            <p:cNvSpPr txBox="1"/>
            <p:nvPr/>
          </p:nvSpPr>
          <p:spPr>
            <a:xfrm>
              <a:off x="3813975" y="1636650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327;p43">
              <a:extLst>
                <a:ext uri="{FF2B5EF4-FFF2-40B4-BE49-F238E27FC236}">
                  <a16:creationId xmlns:a16="http://schemas.microsoft.com/office/drawing/2014/main" id="{67870672-FDE1-722E-3477-A7602F61C2E7}"/>
                </a:ext>
              </a:extLst>
            </p:cNvPr>
            <p:cNvSpPr txBox="1"/>
            <p:nvPr/>
          </p:nvSpPr>
          <p:spPr>
            <a:xfrm>
              <a:off x="3813975" y="2631663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Training &amp;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" name="Google Shape;328;p43">
              <a:extLst>
                <a:ext uri="{FF2B5EF4-FFF2-40B4-BE49-F238E27FC236}">
                  <a16:creationId xmlns:a16="http://schemas.microsoft.com/office/drawing/2014/main" id="{0CE56B6F-705D-4D7F-5FBF-AD6C31B5050B}"/>
                </a:ext>
              </a:extLst>
            </p:cNvPr>
            <p:cNvSpPr txBox="1"/>
            <p:nvPr/>
          </p:nvSpPr>
          <p:spPr>
            <a:xfrm>
              <a:off x="5628400" y="2781713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596EDA6-3D7B-2CDE-7D8D-9338685B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23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234964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3E9A9-6875-3F42-6B30-9182FB31D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94410-B8E8-46E2-FBEB-2C0BF9D5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Supervised Machine Learning Process (6)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33D5-FBF9-1DF0-0F72-A8A1A892B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0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07CC82-B95B-17E5-8664-01C9CEB82702}"/>
              </a:ext>
            </a:extLst>
          </p:cNvPr>
          <p:cNvGrpSpPr/>
          <p:nvPr/>
        </p:nvGrpSpPr>
        <p:grpSpPr>
          <a:xfrm>
            <a:off x="838200" y="2309343"/>
            <a:ext cx="6783675" cy="3263981"/>
            <a:chOff x="185125" y="1562850"/>
            <a:chExt cx="6783675" cy="3263981"/>
          </a:xfrm>
        </p:grpSpPr>
        <p:sp>
          <p:nvSpPr>
            <p:cNvPr id="5" name="Google Shape;337;p44">
              <a:extLst>
                <a:ext uri="{FF2B5EF4-FFF2-40B4-BE49-F238E27FC236}">
                  <a16:creationId xmlns:a16="http://schemas.microsoft.com/office/drawing/2014/main" id="{1A32F034-4AE2-AECC-DEC0-033B7BB8FB63}"/>
                </a:ext>
              </a:extLst>
            </p:cNvPr>
            <p:cNvSpPr/>
            <p:nvPr/>
          </p:nvSpPr>
          <p:spPr>
            <a:xfrm>
              <a:off x="185125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8;p44">
              <a:extLst>
                <a:ext uri="{FF2B5EF4-FFF2-40B4-BE49-F238E27FC236}">
                  <a16:creationId xmlns:a16="http://schemas.microsoft.com/office/drawing/2014/main" id="{036856AF-78E9-84D6-A99C-5A45F12D777D}"/>
                </a:ext>
              </a:extLst>
            </p:cNvPr>
            <p:cNvSpPr/>
            <p:nvPr/>
          </p:nvSpPr>
          <p:spPr>
            <a:xfrm>
              <a:off x="1948450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9;p44">
              <a:extLst>
                <a:ext uri="{FF2B5EF4-FFF2-40B4-BE49-F238E27FC236}">
                  <a16:creationId xmlns:a16="http://schemas.microsoft.com/office/drawing/2014/main" id="{F74FA023-8B74-D349-8445-D0163C78C12C}"/>
                </a:ext>
              </a:extLst>
            </p:cNvPr>
            <p:cNvSpPr/>
            <p:nvPr/>
          </p:nvSpPr>
          <p:spPr>
            <a:xfrm>
              <a:off x="3813975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0;p44">
              <a:extLst>
                <a:ext uri="{FF2B5EF4-FFF2-40B4-BE49-F238E27FC236}">
                  <a16:creationId xmlns:a16="http://schemas.microsoft.com/office/drawing/2014/main" id="{AB71BD29-8C53-CFDD-CFEC-BC3C6D66AF0D}"/>
                </a:ext>
              </a:extLst>
            </p:cNvPr>
            <p:cNvSpPr/>
            <p:nvPr/>
          </p:nvSpPr>
          <p:spPr>
            <a:xfrm>
              <a:off x="5628400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C27BA0"/>
            </a:solidFill>
            <a:ln w="9525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1;p44">
              <a:extLst>
                <a:ext uri="{FF2B5EF4-FFF2-40B4-BE49-F238E27FC236}">
                  <a16:creationId xmlns:a16="http://schemas.microsoft.com/office/drawing/2014/main" id="{7B9E995B-72D2-C031-4185-04F91F379C3F}"/>
                </a:ext>
              </a:extLst>
            </p:cNvPr>
            <p:cNvSpPr/>
            <p:nvPr/>
          </p:nvSpPr>
          <p:spPr>
            <a:xfrm>
              <a:off x="3813975" y="1562850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C27BA0"/>
            </a:solidFill>
            <a:ln w="9525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" name="Google Shape;342;p44">
              <a:extLst>
                <a:ext uri="{FF2B5EF4-FFF2-40B4-BE49-F238E27FC236}">
                  <a16:creationId xmlns:a16="http://schemas.microsoft.com/office/drawing/2014/main" id="{E7056F99-9E5E-5A29-0EDA-1DCE4D19701E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1525525" y="3161775"/>
              <a:ext cx="423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343;p44">
              <a:extLst>
                <a:ext uri="{FF2B5EF4-FFF2-40B4-BE49-F238E27FC236}">
                  <a16:creationId xmlns:a16="http://schemas.microsoft.com/office/drawing/2014/main" id="{721FBCE8-B2AE-14D1-43BD-B21CEA3AD5F9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3288975" y="3161775"/>
              <a:ext cx="525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344;p44">
              <a:extLst>
                <a:ext uri="{FF2B5EF4-FFF2-40B4-BE49-F238E27FC236}">
                  <a16:creationId xmlns:a16="http://schemas.microsoft.com/office/drawing/2014/main" id="{CE3473D7-5201-BA73-3305-B4159D9C832E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5154400" y="3161775"/>
              <a:ext cx="474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345;p44">
              <a:extLst>
                <a:ext uri="{FF2B5EF4-FFF2-40B4-BE49-F238E27FC236}">
                  <a16:creationId xmlns:a16="http://schemas.microsoft.com/office/drawing/2014/main" id="{AB763F11-7B92-A6E4-4DEC-FF1C80CC5C01}"/>
                </a:ext>
              </a:extLst>
            </p:cNvPr>
            <p:cNvCxnSpPr>
              <a:stCxn id="6" idx="0"/>
              <a:endCxn id="9" idx="1"/>
            </p:cNvCxnSpPr>
            <p:nvPr/>
          </p:nvCxnSpPr>
          <p:spPr>
            <a:xfrm rot="-5400000">
              <a:off x="2870650" y="1764675"/>
              <a:ext cx="691200" cy="1195200"/>
            </a:xfrm>
            <a:prstGeom prst="curvedConnector2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" name="Google Shape;346;p44">
              <a:extLst>
                <a:ext uri="{FF2B5EF4-FFF2-40B4-BE49-F238E27FC236}">
                  <a16:creationId xmlns:a16="http://schemas.microsoft.com/office/drawing/2014/main" id="{C57B4E45-FB7F-273C-2736-90D369A11B8D}"/>
                </a:ext>
              </a:extLst>
            </p:cNvPr>
            <p:cNvCxnSpPr>
              <a:stCxn id="9" idx="3"/>
              <a:endCxn id="8" idx="0"/>
            </p:cNvCxnSpPr>
            <p:nvPr/>
          </p:nvCxnSpPr>
          <p:spPr>
            <a:xfrm>
              <a:off x="5154375" y="2016750"/>
              <a:ext cx="1144200" cy="691200"/>
            </a:xfrm>
            <a:prstGeom prst="curvedConnector2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" name="Google Shape;347;p44">
              <a:extLst>
                <a:ext uri="{FF2B5EF4-FFF2-40B4-BE49-F238E27FC236}">
                  <a16:creationId xmlns:a16="http://schemas.microsoft.com/office/drawing/2014/main" id="{C787A73C-B298-2065-3457-92CFEB5CC214}"/>
                </a:ext>
              </a:extLst>
            </p:cNvPr>
            <p:cNvSpPr txBox="1"/>
            <p:nvPr/>
          </p:nvSpPr>
          <p:spPr>
            <a:xfrm>
              <a:off x="185125" y="2800650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Acquisition 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348;p44">
              <a:extLst>
                <a:ext uri="{FF2B5EF4-FFF2-40B4-BE49-F238E27FC236}">
                  <a16:creationId xmlns:a16="http://schemas.microsoft.com/office/drawing/2014/main" id="{8D10FC36-8D95-F618-C07F-5A934EE34CB2}"/>
                </a:ext>
              </a:extLst>
            </p:cNvPr>
            <p:cNvSpPr txBox="1"/>
            <p:nvPr/>
          </p:nvSpPr>
          <p:spPr>
            <a:xfrm>
              <a:off x="1948450" y="2800650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Cleaning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349;p44">
              <a:extLst>
                <a:ext uri="{FF2B5EF4-FFF2-40B4-BE49-F238E27FC236}">
                  <a16:creationId xmlns:a16="http://schemas.microsoft.com/office/drawing/2014/main" id="{61156665-082D-D179-2811-5D34EE0F9D8F}"/>
                </a:ext>
              </a:extLst>
            </p:cNvPr>
            <p:cNvSpPr txBox="1"/>
            <p:nvPr/>
          </p:nvSpPr>
          <p:spPr>
            <a:xfrm>
              <a:off x="3813975" y="1636650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</a:t>
              </a:r>
              <a:endParaRPr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350;p44">
              <a:extLst>
                <a:ext uri="{FF2B5EF4-FFF2-40B4-BE49-F238E27FC236}">
                  <a16:creationId xmlns:a16="http://schemas.microsoft.com/office/drawing/2014/main" id="{672469EE-C225-4942-1FC9-EE8BF0B22DE0}"/>
                </a:ext>
              </a:extLst>
            </p:cNvPr>
            <p:cNvSpPr txBox="1"/>
            <p:nvPr/>
          </p:nvSpPr>
          <p:spPr>
            <a:xfrm>
              <a:off x="3813975" y="2631663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Training &amp;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" name="Google Shape;351;p44">
              <a:extLst>
                <a:ext uri="{FF2B5EF4-FFF2-40B4-BE49-F238E27FC236}">
                  <a16:creationId xmlns:a16="http://schemas.microsoft.com/office/drawing/2014/main" id="{ED2248F7-23CA-7DBC-CB78-943F8AB90CAC}"/>
                </a:ext>
              </a:extLst>
            </p:cNvPr>
            <p:cNvSpPr txBox="1"/>
            <p:nvPr/>
          </p:nvSpPr>
          <p:spPr>
            <a:xfrm>
              <a:off x="5628400" y="2781713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0" name="Google Shape;352;p44">
              <a:extLst>
                <a:ext uri="{FF2B5EF4-FFF2-40B4-BE49-F238E27FC236}">
                  <a16:creationId xmlns:a16="http://schemas.microsoft.com/office/drawing/2014/main" id="{56C8D645-6DF2-0FC6-061C-21DBB4B19002}"/>
                </a:ext>
              </a:extLst>
            </p:cNvPr>
            <p:cNvCxnSpPr/>
            <p:nvPr/>
          </p:nvCxnSpPr>
          <p:spPr>
            <a:xfrm rot="5400000">
              <a:off x="5391100" y="2708775"/>
              <a:ext cx="600" cy="1814400"/>
            </a:xfrm>
            <a:prstGeom prst="curvedConnector3">
              <a:avLst>
                <a:gd name="adj1" fmla="val 3968750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353;p44">
              <a:extLst>
                <a:ext uri="{FF2B5EF4-FFF2-40B4-BE49-F238E27FC236}">
                  <a16:creationId xmlns:a16="http://schemas.microsoft.com/office/drawing/2014/main" id="{69921910-611E-FA37-B698-D9B53826214B}"/>
                </a:ext>
              </a:extLst>
            </p:cNvPr>
            <p:cNvSpPr txBox="1"/>
            <p:nvPr/>
          </p:nvSpPr>
          <p:spPr>
            <a:xfrm>
              <a:off x="4484199" y="3803274"/>
              <a:ext cx="1814375" cy="10235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Montserrat"/>
                  <a:ea typeface="Montserrat"/>
                  <a:cs typeface="Montserrat"/>
                  <a:sym typeface="Montserrat"/>
                </a:rPr>
                <a:t>Adjust</a:t>
              </a:r>
              <a:endParaRPr b="1" dirty="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Montserrat"/>
                  <a:ea typeface="Montserrat"/>
                  <a:cs typeface="Montserrat"/>
                  <a:sym typeface="Montserrat"/>
                </a:rPr>
                <a:t>Model</a:t>
              </a:r>
              <a:endParaRPr b="1" dirty="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Montserrat"/>
                  <a:ea typeface="Montserrat"/>
                  <a:cs typeface="Montserrat"/>
                  <a:sym typeface="Montserrat"/>
                </a:rPr>
                <a:t>Parameters</a:t>
              </a:r>
              <a:endParaRPr b="1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9F5667B-232C-B05B-51E9-C2502E51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24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556348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47F1C-288B-FE19-BC44-7E9DBEC1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Parameters</a:t>
            </a:r>
            <a:endParaRPr lang="en-001" sz="40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FC1C8-4244-A0E9-18B6-0B6D5551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27DA37-314F-43C3-926A-C54CC2F82963}" type="slidenum">
              <a:rPr lang="en-001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001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DC6CDE5-C46B-1568-85B5-ED8AD61A5A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545013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1061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AF52-DF27-68ED-CE41-AF416F916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91592-E67C-58BA-D4A8-28C97EE8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Supervised Machine Learning Process (7)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9BB13-7514-69AC-F28F-E80A9307A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0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FA9768-7E4D-C0B7-15E7-BB2C70B53BB0}"/>
              </a:ext>
            </a:extLst>
          </p:cNvPr>
          <p:cNvGrpSpPr/>
          <p:nvPr/>
        </p:nvGrpSpPr>
        <p:grpSpPr>
          <a:xfrm>
            <a:off x="1774675" y="2597159"/>
            <a:ext cx="8642650" cy="2053425"/>
            <a:chOff x="185125" y="1562850"/>
            <a:chExt cx="8642650" cy="2053425"/>
          </a:xfrm>
        </p:grpSpPr>
        <p:sp>
          <p:nvSpPr>
            <p:cNvPr id="5" name="Google Shape;224;p38">
              <a:extLst>
                <a:ext uri="{FF2B5EF4-FFF2-40B4-BE49-F238E27FC236}">
                  <a16:creationId xmlns:a16="http://schemas.microsoft.com/office/drawing/2014/main" id="{927F9B59-0EE7-2280-EC3C-74B61D204AD8}"/>
                </a:ext>
              </a:extLst>
            </p:cNvPr>
            <p:cNvSpPr/>
            <p:nvPr/>
          </p:nvSpPr>
          <p:spPr>
            <a:xfrm>
              <a:off x="185125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25;p38">
              <a:extLst>
                <a:ext uri="{FF2B5EF4-FFF2-40B4-BE49-F238E27FC236}">
                  <a16:creationId xmlns:a16="http://schemas.microsoft.com/office/drawing/2014/main" id="{D9E70807-785F-9FE9-61F5-FED4160016F9}"/>
                </a:ext>
              </a:extLst>
            </p:cNvPr>
            <p:cNvSpPr/>
            <p:nvPr/>
          </p:nvSpPr>
          <p:spPr>
            <a:xfrm>
              <a:off x="1948450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6;p38">
              <a:extLst>
                <a:ext uri="{FF2B5EF4-FFF2-40B4-BE49-F238E27FC236}">
                  <a16:creationId xmlns:a16="http://schemas.microsoft.com/office/drawing/2014/main" id="{C9176E41-9C7A-0E01-F825-7C4B6C0C36C1}"/>
                </a:ext>
              </a:extLst>
            </p:cNvPr>
            <p:cNvSpPr/>
            <p:nvPr/>
          </p:nvSpPr>
          <p:spPr>
            <a:xfrm>
              <a:off x="3813975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7;p38">
              <a:extLst>
                <a:ext uri="{FF2B5EF4-FFF2-40B4-BE49-F238E27FC236}">
                  <a16:creationId xmlns:a16="http://schemas.microsoft.com/office/drawing/2014/main" id="{8FE0F97C-643C-D387-EF3F-3FFF305A09B7}"/>
                </a:ext>
              </a:extLst>
            </p:cNvPr>
            <p:cNvSpPr/>
            <p:nvPr/>
          </p:nvSpPr>
          <p:spPr>
            <a:xfrm>
              <a:off x="5628400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8;p38">
              <a:extLst>
                <a:ext uri="{FF2B5EF4-FFF2-40B4-BE49-F238E27FC236}">
                  <a16:creationId xmlns:a16="http://schemas.microsoft.com/office/drawing/2014/main" id="{BB11946F-770F-FB20-9DCF-F5DB93339D00}"/>
                </a:ext>
              </a:extLst>
            </p:cNvPr>
            <p:cNvSpPr/>
            <p:nvPr/>
          </p:nvSpPr>
          <p:spPr>
            <a:xfrm>
              <a:off x="7442825" y="2707875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9;p38">
              <a:extLst>
                <a:ext uri="{FF2B5EF4-FFF2-40B4-BE49-F238E27FC236}">
                  <a16:creationId xmlns:a16="http://schemas.microsoft.com/office/drawing/2014/main" id="{9975187F-CE54-1B4E-F481-B5D62881DAF3}"/>
                </a:ext>
              </a:extLst>
            </p:cNvPr>
            <p:cNvSpPr/>
            <p:nvPr/>
          </p:nvSpPr>
          <p:spPr>
            <a:xfrm>
              <a:off x="3813975" y="1562850"/>
              <a:ext cx="1340400" cy="9078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rgbClr val="3D85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Google Shape;230;p38">
              <a:extLst>
                <a:ext uri="{FF2B5EF4-FFF2-40B4-BE49-F238E27FC236}">
                  <a16:creationId xmlns:a16="http://schemas.microsoft.com/office/drawing/2014/main" id="{00B3A441-83FF-C515-F5E7-9000197E45DC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1525525" y="3161775"/>
              <a:ext cx="423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231;p38">
              <a:extLst>
                <a:ext uri="{FF2B5EF4-FFF2-40B4-BE49-F238E27FC236}">
                  <a16:creationId xmlns:a16="http://schemas.microsoft.com/office/drawing/2014/main" id="{B2058D82-E833-78D0-9610-B2F524C39740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3288975" y="3161775"/>
              <a:ext cx="525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232;p38">
              <a:extLst>
                <a:ext uri="{FF2B5EF4-FFF2-40B4-BE49-F238E27FC236}">
                  <a16:creationId xmlns:a16="http://schemas.microsoft.com/office/drawing/2014/main" id="{0A288958-1DF1-E692-512E-529602D2B868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5154400" y="3161775"/>
              <a:ext cx="474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" name="Google Shape;233;p38">
              <a:extLst>
                <a:ext uri="{FF2B5EF4-FFF2-40B4-BE49-F238E27FC236}">
                  <a16:creationId xmlns:a16="http://schemas.microsoft.com/office/drawing/2014/main" id="{2FDC6EFE-CEDC-DD31-82D9-8538B997D706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6968825" y="3161775"/>
              <a:ext cx="474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" name="Google Shape;234;p38">
              <a:extLst>
                <a:ext uri="{FF2B5EF4-FFF2-40B4-BE49-F238E27FC236}">
                  <a16:creationId xmlns:a16="http://schemas.microsoft.com/office/drawing/2014/main" id="{9F72ED7E-DB18-D551-1512-A836E02316BC}"/>
                </a:ext>
              </a:extLst>
            </p:cNvPr>
            <p:cNvCxnSpPr>
              <a:stCxn id="8" idx="2"/>
              <a:endCxn id="7" idx="2"/>
            </p:cNvCxnSpPr>
            <p:nvPr/>
          </p:nvCxnSpPr>
          <p:spPr>
            <a:xfrm rot="5400000">
              <a:off x="5391100" y="2708775"/>
              <a:ext cx="600" cy="1814400"/>
            </a:xfrm>
            <a:prstGeom prst="curvedConnector3">
              <a:avLst>
                <a:gd name="adj1" fmla="val 3968750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235;p38">
              <a:extLst>
                <a:ext uri="{FF2B5EF4-FFF2-40B4-BE49-F238E27FC236}">
                  <a16:creationId xmlns:a16="http://schemas.microsoft.com/office/drawing/2014/main" id="{FAF278EE-132B-48DB-DB72-45EEF2526550}"/>
                </a:ext>
              </a:extLst>
            </p:cNvPr>
            <p:cNvCxnSpPr>
              <a:stCxn id="6" idx="0"/>
              <a:endCxn id="10" idx="1"/>
            </p:cNvCxnSpPr>
            <p:nvPr/>
          </p:nvCxnSpPr>
          <p:spPr>
            <a:xfrm rot="-5400000">
              <a:off x="2870650" y="1764675"/>
              <a:ext cx="691200" cy="1195200"/>
            </a:xfrm>
            <a:prstGeom prst="curvedConnector2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" name="Google Shape;236;p38">
              <a:extLst>
                <a:ext uri="{FF2B5EF4-FFF2-40B4-BE49-F238E27FC236}">
                  <a16:creationId xmlns:a16="http://schemas.microsoft.com/office/drawing/2014/main" id="{C4CA1C60-279B-8EA1-5B56-864CFB9969F1}"/>
                </a:ext>
              </a:extLst>
            </p:cNvPr>
            <p:cNvCxnSpPr>
              <a:stCxn id="10" idx="3"/>
              <a:endCxn id="8" idx="0"/>
            </p:cNvCxnSpPr>
            <p:nvPr/>
          </p:nvCxnSpPr>
          <p:spPr>
            <a:xfrm>
              <a:off x="5154375" y="2016750"/>
              <a:ext cx="1144200" cy="691200"/>
            </a:xfrm>
            <a:prstGeom prst="curvedConnector2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" name="Google Shape;237;p38">
              <a:extLst>
                <a:ext uri="{FF2B5EF4-FFF2-40B4-BE49-F238E27FC236}">
                  <a16:creationId xmlns:a16="http://schemas.microsoft.com/office/drawing/2014/main" id="{B85FC8E4-5EC5-94F8-6B3C-2CB6423C1A58}"/>
                </a:ext>
              </a:extLst>
            </p:cNvPr>
            <p:cNvSpPr txBox="1"/>
            <p:nvPr/>
          </p:nvSpPr>
          <p:spPr>
            <a:xfrm>
              <a:off x="185125" y="2800650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Acquisition 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" name="Google Shape;238;p38">
              <a:extLst>
                <a:ext uri="{FF2B5EF4-FFF2-40B4-BE49-F238E27FC236}">
                  <a16:creationId xmlns:a16="http://schemas.microsoft.com/office/drawing/2014/main" id="{CACE918D-2BEA-3754-283F-CFD8D765C3D6}"/>
                </a:ext>
              </a:extLst>
            </p:cNvPr>
            <p:cNvSpPr txBox="1"/>
            <p:nvPr/>
          </p:nvSpPr>
          <p:spPr>
            <a:xfrm>
              <a:off x="1948450" y="2800650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Cleaning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" name="Google Shape;239;p38">
              <a:extLst>
                <a:ext uri="{FF2B5EF4-FFF2-40B4-BE49-F238E27FC236}">
                  <a16:creationId xmlns:a16="http://schemas.microsoft.com/office/drawing/2014/main" id="{8A6E6E03-9EA3-E175-0CE6-278A13660131}"/>
                </a:ext>
              </a:extLst>
            </p:cNvPr>
            <p:cNvSpPr txBox="1"/>
            <p:nvPr/>
          </p:nvSpPr>
          <p:spPr>
            <a:xfrm>
              <a:off x="3813975" y="1636650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" name="Google Shape;240;p38">
              <a:extLst>
                <a:ext uri="{FF2B5EF4-FFF2-40B4-BE49-F238E27FC236}">
                  <a16:creationId xmlns:a16="http://schemas.microsoft.com/office/drawing/2014/main" id="{E9AE0628-41B1-8F70-6B21-CB9FDEC95DD7}"/>
                </a:ext>
              </a:extLst>
            </p:cNvPr>
            <p:cNvSpPr txBox="1"/>
            <p:nvPr/>
          </p:nvSpPr>
          <p:spPr>
            <a:xfrm>
              <a:off x="3813975" y="2631663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Training &amp;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Google Shape;241;p38">
              <a:extLst>
                <a:ext uri="{FF2B5EF4-FFF2-40B4-BE49-F238E27FC236}">
                  <a16:creationId xmlns:a16="http://schemas.microsoft.com/office/drawing/2014/main" id="{4FCAC1D0-BFF4-FE7F-3E1E-28E8D1DD525A}"/>
                </a:ext>
              </a:extLst>
            </p:cNvPr>
            <p:cNvSpPr txBox="1"/>
            <p:nvPr/>
          </p:nvSpPr>
          <p:spPr>
            <a:xfrm>
              <a:off x="5628400" y="2781713"/>
              <a:ext cx="13404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" name="Google Shape;242;p38">
              <a:extLst>
                <a:ext uri="{FF2B5EF4-FFF2-40B4-BE49-F238E27FC236}">
                  <a16:creationId xmlns:a16="http://schemas.microsoft.com/office/drawing/2014/main" id="{3B400806-0043-0F4F-168A-E50542F9120A}"/>
                </a:ext>
              </a:extLst>
            </p:cNvPr>
            <p:cNvSpPr txBox="1"/>
            <p:nvPr/>
          </p:nvSpPr>
          <p:spPr>
            <a:xfrm>
              <a:off x="7398275" y="2800650"/>
              <a:ext cx="1429500" cy="6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 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Deployment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EC4EC43-592D-EC52-D1D1-5F75151B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26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526335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05FD-E784-65A5-021F-85358C9A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Data Sources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2EC7A-3BBC-7B17-431A-D93EEF8DB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7C692-AF1F-A494-25E9-7BF774D5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27</a:t>
            </a:fld>
            <a:endParaRPr lang="en-001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DF18EF-3426-E9A0-1EED-8A1FD62E0B20}"/>
              </a:ext>
            </a:extLst>
          </p:cNvPr>
          <p:cNvGrpSpPr/>
          <p:nvPr/>
        </p:nvGrpSpPr>
        <p:grpSpPr>
          <a:xfrm>
            <a:off x="2289198" y="1449263"/>
            <a:ext cx="7613603" cy="4907087"/>
            <a:chOff x="2085033" y="924087"/>
            <a:chExt cx="8401918" cy="5805963"/>
          </a:xfrm>
        </p:grpSpPr>
        <p:pic>
          <p:nvPicPr>
            <p:cNvPr id="18" name="Picture 2" descr="Kaggle">
              <a:extLst>
                <a:ext uri="{FF2B5EF4-FFF2-40B4-BE49-F238E27FC236}">
                  <a16:creationId xmlns:a16="http://schemas.microsoft.com/office/drawing/2014/main" id="{AEEF5EDF-0723-6F72-CC7B-57E8D26A7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3380" y="1057057"/>
              <a:ext cx="2286000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634441B1-5F81-D20A-7BBB-949C252871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2379" y="924087"/>
              <a:ext cx="2895600" cy="935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A5B3F73-5DF4-DB96-DC75-8EDA5C4E5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0879" y="2319529"/>
              <a:ext cx="3009735" cy="422419"/>
            </a:xfrm>
            <a:prstGeom prst="rect">
              <a:avLst/>
            </a:prstGeom>
          </p:spPr>
        </p:pic>
        <p:pic>
          <p:nvPicPr>
            <p:cNvPr id="21" name="Picture 10" descr="Banner">
              <a:extLst>
                <a:ext uri="{FF2B5EF4-FFF2-40B4-BE49-F238E27FC236}">
                  <a16:creationId xmlns:a16="http://schemas.microsoft.com/office/drawing/2014/main" id="{A9973EAF-98BC-E0DA-04CD-A4B9ECDBD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041" b="28532"/>
            <a:stretch/>
          </p:blipFill>
          <p:spPr bwMode="auto">
            <a:xfrm>
              <a:off x="8124751" y="2692091"/>
              <a:ext cx="2362200" cy="819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E98D8433-C2E6-B1B7-8491-218DC3766F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033" y="3569454"/>
              <a:ext cx="3171825" cy="96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4">
              <a:extLst>
                <a:ext uri="{FF2B5EF4-FFF2-40B4-BE49-F238E27FC236}">
                  <a16:creationId xmlns:a16="http://schemas.microsoft.com/office/drawing/2014/main" id="{0C30AB98-52D3-3B96-FC88-04B5A5386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8179" y="3679018"/>
              <a:ext cx="2209800" cy="852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8">
              <a:extLst>
                <a:ext uri="{FF2B5EF4-FFF2-40B4-BE49-F238E27FC236}">
                  <a16:creationId xmlns:a16="http://schemas.microsoft.com/office/drawing/2014/main" id="{3351DFCC-421F-BEBB-AA2E-B7BB63ADDD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222" y="5430024"/>
              <a:ext cx="2688213" cy="37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0">
              <a:extLst>
                <a:ext uri="{FF2B5EF4-FFF2-40B4-BE49-F238E27FC236}">
                  <a16:creationId xmlns:a16="http://schemas.microsoft.com/office/drawing/2014/main" id="{2BE9BFC1-C777-BFE4-15F9-3675240FCA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96" r="-4000" b="37166"/>
            <a:stretch/>
          </p:blipFill>
          <p:spPr bwMode="auto">
            <a:xfrm>
              <a:off x="6661879" y="1924570"/>
              <a:ext cx="2971800" cy="764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2" descr="SNAP logo">
              <a:extLst>
                <a:ext uri="{FF2B5EF4-FFF2-40B4-BE49-F238E27FC236}">
                  <a16:creationId xmlns:a16="http://schemas.microsoft.com/office/drawing/2014/main" id="{77F635A0-EF04-06FE-52F4-8A59906DC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951" y="4741577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4" descr="5 popular data resources list: Google, Microsoft, AWS, UCI, data.gov">
              <a:extLst>
                <a:ext uri="{FF2B5EF4-FFF2-40B4-BE49-F238E27FC236}">
                  <a16:creationId xmlns:a16="http://schemas.microsoft.com/office/drawing/2014/main" id="{93CBEB9B-1E14-BAE3-C2D1-FF35B71A3F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74" t="50650" r="32004" b="37212"/>
            <a:stretch/>
          </p:blipFill>
          <p:spPr bwMode="auto">
            <a:xfrm>
              <a:off x="4314751" y="6036142"/>
              <a:ext cx="3810000" cy="693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4" descr="5 popular data resources list: Google, Microsoft, AWS, UCI, data.gov">
              <a:extLst>
                <a:ext uri="{FF2B5EF4-FFF2-40B4-BE49-F238E27FC236}">
                  <a16:creationId xmlns:a16="http://schemas.microsoft.com/office/drawing/2014/main" id="{7F0267ED-A422-C856-78B8-162C49A3D7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29" t="75976" r="28613" b="14693"/>
            <a:stretch/>
          </p:blipFill>
          <p:spPr bwMode="auto">
            <a:xfrm>
              <a:off x="3080479" y="3003396"/>
              <a:ext cx="3962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4" descr="5 popular data resources list: Google, Microsoft, AWS, UCI, data.gov">
              <a:extLst>
                <a:ext uri="{FF2B5EF4-FFF2-40B4-BE49-F238E27FC236}">
                  <a16:creationId xmlns:a16="http://schemas.microsoft.com/office/drawing/2014/main" id="{0A029104-912A-5BF9-83B1-CF1EEA2CB7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5" t="38655" r="16392" b="50682"/>
            <a:stretch/>
          </p:blipFill>
          <p:spPr bwMode="auto">
            <a:xfrm>
              <a:off x="2666058" y="4643888"/>
              <a:ext cx="5181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8480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D1466-4BFE-2F2C-4E8C-E324D476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Data Sources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AE428-5444-5871-9CBA-66A63B3D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06081-9FB6-5D7B-AB47-61E88371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28</a:t>
            </a:fld>
            <a:endParaRPr lang="en-00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8445B-78A6-E901-AD91-49297DC04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857" y="1870075"/>
            <a:ext cx="7041454" cy="430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04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6468-BCA1-6075-982A-5B3B4B62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693"/>
          </a:xfrm>
        </p:spPr>
        <p:txBody>
          <a:bodyPr/>
          <a:lstStyle/>
          <a:p>
            <a:r>
              <a:rPr lang="en-US" dirty="0"/>
              <a:t>Why Data Cleaning/Preprocessing?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6C220-36BE-A2B3-68C9-C12C2A4A4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818"/>
            <a:ext cx="10515600" cy="4932145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FF"/>
                </a:solidFill>
              </a:rPr>
              <a:t>Data in the real world is </a:t>
            </a:r>
            <a:r>
              <a:rPr lang="en-US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dirty</a:t>
            </a:r>
          </a:p>
          <a:p>
            <a:pPr lvl="1"/>
            <a:r>
              <a:rPr lang="en-US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incomplete</a:t>
            </a:r>
            <a:r>
              <a:rPr lang="en-US" altLang="en-US" sz="2400" dirty="0">
                <a:solidFill>
                  <a:srgbClr val="0000FF"/>
                </a:solidFill>
              </a:rPr>
              <a:t>: lacking attribute values, lacking certain attributes of interest, or containing only aggregate data</a:t>
            </a:r>
          </a:p>
          <a:p>
            <a:pPr lvl="1"/>
            <a:r>
              <a:rPr lang="en-US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noisy</a:t>
            </a:r>
            <a:r>
              <a:rPr lang="en-US" altLang="en-US" sz="2400" dirty="0">
                <a:solidFill>
                  <a:srgbClr val="0000FF"/>
                </a:solidFill>
              </a:rPr>
              <a:t>: containing errors or outliers</a:t>
            </a:r>
          </a:p>
          <a:p>
            <a:pPr lvl="1"/>
            <a:r>
              <a:rPr lang="en-US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inconsistent</a:t>
            </a:r>
            <a:r>
              <a:rPr lang="en-US" altLang="en-US" sz="2400" dirty="0">
                <a:solidFill>
                  <a:srgbClr val="0000FF"/>
                </a:solidFill>
              </a:rPr>
              <a:t>: containing discrepancies in codes or names</a:t>
            </a:r>
          </a:p>
          <a:p>
            <a:r>
              <a:rPr lang="en-US" altLang="en-US" sz="2800" dirty="0">
                <a:solidFill>
                  <a:srgbClr val="C00000"/>
                </a:solidFill>
              </a:rPr>
              <a:t>No quality data, no quality mining results!</a:t>
            </a:r>
          </a:p>
          <a:p>
            <a:pPr lvl="1"/>
            <a:r>
              <a:rPr lang="en-US" altLang="en-US" sz="2400" dirty="0">
                <a:solidFill>
                  <a:srgbClr val="0000FF"/>
                </a:solidFill>
              </a:rPr>
              <a:t>Quality decisions must be based on quality data</a:t>
            </a:r>
          </a:p>
          <a:p>
            <a:pPr lvl="1"/>
            <a:r>
              <a:rPr lang="en-US" altLang="en-US" sz="2400" dirty="0">
                <a:solidFill>
                  <a:srgbClr val="0000FF"/>
                </a:solidFill>
              </a:rPr>
              <a:t>Data warehouse needs consistent integration of quality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B355D-2C8C-0C61-410E-2C8E4D37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29</a:t>
            </a:fld>
            <a:endParaRPr lang="en-001"/>
          </a:p>
        </p:txBody>
      </p:sp>
      <p:pic>
        <p:nvPicPr>
          <p:cNvPr id="5" name="Picture 2" descr="Image result for garbage in garbage out">
            <a:extLst>
              <a:ext uri="{FF2B5EF4-FFF2-40B4-BE49-F238E27FC236}">
                <a16:creationId xmlns:a16="http://schemas.microsoft.com/office/drawing/2014/main" id="{CEEC2668-703A-1C92-1429-E4D87704C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928" y="4743162"/>
            <a:ext cx="2971800" cy="163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EFBE9-3579-A1CC-8F7C-0CB9537F40FF}"/>
              </a:ext>
            </a:extLst>
          </p:cNvPr>
          <p:cNvSpPr txBox="1"/>
          <p:nvPr/>
        </p:nvSpPr>
        <p:spPr>
          <a:xfrm>
            <a:off x="6237815" y="4743162"/>
            <a:ext cx="41296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Cleaning, preprocessing, preparing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is an important task to be able to 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 effective ML frameworks</a:t>
            </a:r>
          </a:p>
        </p:txBody>
      </p:sp>
    </p:spTree>
    <p:extLst>
      <p:ext uri="{BB962C8B-B14F-4D97-AF65-F5344CB8AC3E}">
        <p14:creationId xmlns:p14="http://schemas.microsoft.com/office/powerpoint/2010/main" val="114994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AC3D-57C1-BA0C-4219-FFF216170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(Edit Later)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6B668-63A3-E335-780F-9675AF9B0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  <a:p>
            <a:r>
              <a:rPr lang="en-US" dirty="0"/>
              <a:t>What is Deep Learning?</a:t>
            </a:r>
          </a:p>
          <a:p>
            <a:r>
              <a:rPr lang="en-US" dirty="0"/>
              <a:t>Difference between Supervised and Unsupervised Learning</a:t>
            </a:r>
          </a:p>
          <a:p>
            <a:r>
              <a:rPr lang="en-US" dirty="0"/>
              <a:t>Supervised Learning Process</a:t>
            </a:r>
          </a:p>
          <a:p>
            <a:r>
              <a:rPr lang="en-US" dirty="0"/>
              <a:t>Evaluating performance</a:t>
            </a:r>
          </a:p>
          <a:p>
            <a:r>
              <a:rPr lang="en-US" dirty="0"/>
              <a:t>Overfitting</a:t>
            </a:r>
          </a:p>
          <a:p>
            <a:endParaRPr lang="en-00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65CE3-4D9D-EF0D-8467-3C279A40E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3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381885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F6F2A-0DDE-7606-54F1-C466F0BB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nl-NL" dirty="0"/>
              <a:t>Data Reduction Strategies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4D2A8-B969-DA71-1218-A42536620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3" y="2061836"/>
            <a:ext cx="5908344" cy="4054299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altLang="en-US" sz="2400" b="1" dirty="0"/>
              <a:t>Data reduction</a:t>
            </a:r>
            <a:r>
              <a:rPr lang="en-US" altLang="en-US" sz="2400" dirty="0"/>
              <a:t>: Obtain a reduced representation of the data set that is much smaller in volume. But produces the same (or almost the same) analytical results</a:t>
            </a:r>
          </a:p>
          <a:p>
            <a:pPr eaLnBrk="1" hangingPunct="1"/>
            <a:r>
              <a:rPr lang="en-US" altLang="en-US" sz="2400" b="1" dirty="0"/>
              <a:t>Why data reduction? </a:t>
            </a:r>
            <a:endParaRPr lang="en-US" altLang="en-US" sz="2400" b="1" dirty="0">
              <a:cs typeface="Tahoma" panose="020B0604030504040204" pitchFamily="34" charset="0"/>
            </a:endParaRPr>
          </a:p>
          <a:p>
            <a:pPr lvl="1" eaLnBrk="1" hangingPunct="1"/>
            <a:r>
              <a:rPr lang="en-US" altLang="en-US" dirty="0"/>
              <a:t>A database/data warehouse may store terabytes of data.  Complex data analysis may take a </a:t>
            </a:r>
            <a:r>
              <a:rPr lang="en-US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very long time</a:t>
            </a:r>
            <a:r>
              <a:rPr lang="en-US" altLang="en-US" dirty="0"/>
              <a:t> to run on the complete data set.</a:t>
            </a:r>
          </a:p>
          <a:p>
            <a:pPr eaLnBrk="1" hangingPunct="1"/>
            <a:r>
              <a:rPr lang="en-US" altLang="en-US" sz="2600" b="1" dirty="0"/>
              <a:t>Data reduction strategies</a:t>
            </a:r>
          </a:p>
          <a:p>
            <a:pPr lvl="1" eaLnBrk="1" hangingPunct="1"/>
            <a:r>
              <a:rPr lang="en-US" altLang="en-US" sz="2600" dirty="0"/>
              <a:t>Dimensionality reduction, e.g., remove unimportant attributes</a:t>
            </a:r>
          </a:p>
          <a:p>
            <a:pPr lvl="2" eaLnBrk="1" hangingPunct="1"/>
            <a:r>
              <a:rPr lang="en-US" altLang="en-US" sz="2400" dirty="0"/>
              <a:t>Principal Components Analysis (PCA)</a:t>
            </a:r>
          </a:p>
          <a:p>
            <a:pPr lvl="2" eaLnBrk="1" hangingPunct="1"/>
            <a:r>
              <a:rPr lang="en-US" altLang="en-US" sz="2400" dirty="0"/>
              <a:t>Feature subset selection, feature creation/extraction</a:t>
            </a:r>
          </a:p>
          <a:p>
            <a:pPr lvl="1"/>
            <a:r>
              <a:rPr lang="en-US" altLang="en-US" dirty="0"/>
              <a:t>Compression, Sampling, Aggregation, Filtering, Transformation, …</a:t>
            </a:r>
          </a:p>
        </p:txBody>
      </p:sp>
      <p:pic>
        <p:nvPicPr>
          <p:cNvPr id="5" name="Picture 2" descr="Image result for feature selection">
            <a:extLst>
              <a:ext uri="{FF2B5EF4-FFF2-40B4-BE49-F238E27FC236}">
                <a16:creationId xmlns:a16="http://schemas.microsoft.com/office/drawing/2014/main" id="{36EA8905-6380-BE40-102E-43D20B959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5377" y="2698148"/>
            <a:ext cx="4462495" cy="272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4AA86-9EC5-E202-EB3B-0FF438449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27DA37-314F-43C3-926A-C54CC2F82963}" type="slidenum">
              <a:rPr lang="en-001" sz="1000"/>
              <a:pPr>
                <a:spcAft>
                  <a:spcPts val="600"/>
                </a:spcAft>
              </a:pPr>
              <a:t>30</a:t>
            </a:fld>
            <a:endParaRPr lang="en-001" sz="1000"/>
          </a:p>
        </p:txBody>
      </p:sp>
    </p:spTree>
    <p:extLst>
      <p:ext uri="{BB962C8B-B14F-4D97-AF65-F5344CB8AC3E}">
        <p14:creationId xmlns:p14="http://schemas.microsoft.com/office/powerpoint/2010/main" val="17432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2992C-5B06-FD1F-99DD-067DFE4A4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Splitting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59394-5853-F191-D1E3-837AFF07D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  <a:p>
            <a:pPr lvl="1"/>
            <a:r>
              <a:rPr lang="en-US" dirty="0"/>
              <a:t>Used to train model parameters</a:t>
            </a:r>
          </a:p>
          <a:p>
            <a:r>
              <a:rPr lang="en-US" dirty="0"/>
              <a:t>Validation Data</a:t>
            </a:r>
          </a:p>
          <a:p>
            <a:pPr lvl="1"/>
            <a:r>
              <a:rPr lang="en-US" dirty="0"/>
              <a:t>Used to determine what model hyperparameters to adjust</a:t>
            </a:r>
          </a:p>
          <a:p>
            <a:r>
              <a:rPr lang="en-US" dirty="0"/>
              <a:t>Test Data</a:t>
            </a:r>
          </a:p>
          <a:p>
            <a:pPr lvl="1"/>
            <a:r>
              <a:rPr lang="en-US" dirty="0"/>
              <a:t>Used to get some final performance metric</a:t>
            </a:r>
          </a:p>
          <a:p>
            <a:endParaRPr lang="en-00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0F237-FE72-8795-2FF9-6D0102A3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31</a:t>
            </a:fld>
            <a:endParaRPr lang="en-001"/>
          </a:p>
        </p:txBody>
      </p:sp>
      <p:pic>
        <p:nvPicPr>
          <p:cNvPr id="5" name="Picture 2" descr="Image result for test train split">
            <a:extLst>
              <a:ext uri="{FF2B5EF4-FFF2-40B4-BE49-F238E27FC236}">
                <a16:creationId xmlns:a16="http://schemas.microsoft.com/office/drawing/2014/main" id="{43CDE220-BCA3-3A00-EB63-C03A446A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626" y="681037"/>
            <a:ext cx="4262203" cy="203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test train split">
            <a:extLst>
              <a:ext uri="{FF2B5EF4-FFF2-40B4-BE49-F238E27FC236}">
                <a16:creationId xmlns:a16="http://schemas.microsoft.com/office/drawing/2014/main" id="{2A2C7200-2319-86DE-28C9-1ED853CFA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264" y="4721285"/>
            <a:ext cx="6153463" cy="128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76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412A8-9C27-6679-63ED-CC372E703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Cross-validation</a:t>
            </a:r>
            <a:endParaRPr lang="en-001" sz="54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100E5-47C9-94EC-0379-F3A8D72DA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3641261" cy="2394379"/>
          </a:xfrm>
        </p:spPr>
        <p:txBody>
          <a:bodyPr anchor="t">
            <a:normAutofit/>
          </a:bodyPr>
          <a:lstStyle/>
          <a:p>
            <a:r>
              <a:rPr lang="en-US" sz="2200" dirty="0"/>
              <a:t>Rahim’s exam preparation</a:t>
            </a:r>
          </a:p>
          <a:p>
            <a:pPr lvl="1"/>
            <a:r>
              <a:rPr lang="en-US" sz="2200" dirty="0"/>
              <a:t>Questions covered  from know/unknown chapters</a:t>
            </a:r>
          </a:p>
          <a:p>
            <a:r>
              <a:rPr lang="en-US" sz="2600" dirty="0"/>
              <a:t>Result: good/bad</a:t>
            </a:r>
          </a:p>
          <a:p>
            <a:r>
              <a:rPr lang="en-US" sz="2200" dirty="0"/>
              <a:t>Is he a good/bad student?</a:t>
            </a:r>
            <a:endParaRPr lang="en-001" sz="2200" dirty="0"/>
          </a:p>
        </p:txBody>
      </p:sp>
      <p:pic>
        <p:nvPicPr>
          <p:cNvPr id="7" name="Picture 6" descr="A desk with a computer and books on it&#10;&#10;Description automatically generated">
            <a:extLst>
              <a:ext uri="{FF2B5EF4-FFF2-40B4-BE49-F238E27FC236}">
                <a16:creationId xmlns:a16="http://schemas.microsoft.com/office/drawing/2014/main" id="{791787A0-ACD4-DB35-C13C-00D1E5CF9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937" y="1452810"/>
            <a:ext cx="6935079" cy="39703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E4FF6-C89A-E39A-E5B7-9E3D3F25D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27DA37-314F-43C3-926A-C54CC2F82963}" type="slidenum">
              <a:rPr lang="en-001" smtClean="0"/>
              <a:pPr>
                <a:spcAft>
                  <a:spcPts val="600"/>
                </a:spcAft>
              </a:pPr>
              <a:t>32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776471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 txBox="1">
            <a:spLocks noChangeArrowheads="1"/>
          </p:cNvSpPr>
          <p:nvPr/>
        </p:nvSpPr>
        <p:spPr bwMode="auto">
          <a:xfrm>
            <a:off x="414729" y="417842"/>
            <a:ext cx="9143999" cy="736600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 anchor="ctr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rgbClr val="0332B7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rgbClr val="0332B7"/>
                </a:solidFill>
                <a:latin typeface="Comic Sans MS" pitchFamily="66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rgbClr val="0332B7"/>
                </a:solidFill>
                <a:latin typeface="Comic Sans MS" pitchFamily="66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rgbClr val="0332B7"/>
                </a:solidFill>
                <a:latin typeface="Comic Sans MS" pitchFamily="66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rgbClr val="0332B7"/>
                </a:solidFill>
                <a:latin typeface="Comic Sans MS" pitchFamily="66" charset="0"/>
              </a:defRPr>
            </a:lvl5pPr>
            <a:lvl6pPr marL="422041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23">
                <a:solidFill>
                  <a:srgbClr val="0332B7"/>
                </a:solidFill>
                <a:latin typeface="Comic Sans MS" pitchFamily="66" charset="0"/>
              </a:defRPr>
            </a:lvl6pPr>
            <a:lvl7pPr marL="844083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23">
                <a:solidFill>
                  <a:srgbClr val="0332B7"/>
                </a:solidFill>
                <a:latin typeface="Comic Sans MS" pitchFamily="66" charset="0"/>
              </a:defRPr>
            </a:lvl7pPr>
            <a:lvl8pPr marL="1266124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23">
                <a:solidFill>
                  <a:srgbClr val="0332B7"/>
                </a:solidFill>
                <a:latin typeface="Comic Sans MS" pitchFamily="66" charset="0"/>
              </a:defRPr>
            </a:lvl8pPr>
            <a:lvl9pPr marL="1688165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23">
                <a:solidFill>
                  <a:srgbClr val="0332B7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altLang="en-US" sz="4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/>
              </a:rPr>
              <a:t> </a:t>
            </a:r>
            <a:r>
              <a:rPr lang="en-US" altLang="en-US" sz="44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/>
              </a:rPr>
              <a:t>K-Fold Cross Validation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2438401" y="3124200"/>
            <a:ext cx="980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</a:rPr>
              <a:t>Dataset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77619" y="3124200"/>
            <a:ext cx="89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</a:rPr>
              <a:t> Fold 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10200" y="3124200"/>
            <a:ext cx="89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</a:rPr>
              <a:t> Fold 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553200" y="3124200"/>
            <a:ext cx="89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</a:rPr>
              <a:t> Fold 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696200" y="3124200"/>
            <a:ext cx="89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</a:rPr>
              <a:t> Fold 4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839200" y="3124200"/>
            <a:ext cx="89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</a:rPr>
              <a:t> Fold 5</a:t>
            </a:r>
          </a:p>
        </p:txBody>
      </p:sp>
      <p:sp>
        <p:nvSpPr>
          <p:cNvPr id="44" name="Rounded Rectangle 5">
            <a:extLst>
              <a:ext uri="{FF2B5EF4-FFF2-40B4-BE49-F238E27FC236}">
                <a16:creationId xmlns:a16="http://schemas.microsoft.com/office/drawing/2014/main" id="{E1F1BB1B-0FFD-433A-BC54-547F4D1AF0DD}"/>
              </a:ext>
            </a:extLst>
          </p:cNvPr>
          <p:cNvSpPr/>
          <p:nvPr/>
        </p:nvSpPr>
        <p:spPr>
          <a:xfrm>
            <a:off x="2438400" y="35814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5" name="Rounded Rectangle 7">
            <a:extLst>
              <a:ext uri="{FF2B5EF4-FFF2-40B4-BE49-F238E27FC236}">
                <a16:creationId xmlns:a16="http://schemas.microsoft.com/office/drawing/2014/main" id="{59081967-4B61-40DC-BA6B-2821A9CF8C29}"/>
              </a:ext>
            </a:extLst>
          </p:cNvPr>
          <p:cNvSpPr/>
          <p:nvPr/>
        </p:nvSpPr>
        <p:spPr>
          <a:xfrm>
            <a:off x="2438400" y="54102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5</a:t>
            </a:r>
          </a:p>
        </p:txBody>
      </p:sp>
      <p:sp>
        <p:nvSpPr>
          <p:cNvPr id="46" name="Rounded Rectangle 8">
            <a:extLst>
              <a:ext uri="{FF2B5EF4-FFF2-40B4-BE49-F238E27FC236}">
                <a16:creationId xmlns:a16="http://schemas.microsoft.com/office/drawing/2014/main" id="{22AA27C1-3EE5-4E65-979E-AF6242321CE8}"/>
              </a:ext>
            </a:extLst>
          </p:cNvPr>
          <p:cNvSpPr/>
          <p:nvPr/>
        </p:nvSpPr>
        <p:spPr>
          <a:xfrm>
            <a:off x="2438400" y="40386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47" name="Rounded Rectangle 9">
            <a:extLst>
              <a:ext uri="{FF2B5EF4-FFF2-40B4-BE49-F238E27FC236}">
                <a16:creationId xmlns:a16="http://schemas.microsoft.com/office/drawing/2014/main" id="{0C160215-10B5-48CA-B0B4-50C300ED7268}"/>
              </a:ext>
            </a:extLst>
          </p:cNvPr>
          <p:cNvSpPr/>
          <p:nvPr/>
        </p:nvSpPr>
        <p:spPr>
          <a:xfrm>
            <a:off x="2438400" y="44958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3</a:t>
            </a:r>
          </a:p>
        </p:txBody>
      </p:sp>
      <p:sp>
        <p:nvSpPr>
          <p:cNvPr id="48" name="Rounded Rectangle 10">
            <a:extLst>
              <a:ext uri="{FF2B5EF4-FFF2-40B4-BE49-F238E27FC236}">
                <a16:creationId xmlns:a16="http://schemas.microsoft.com/office/drawing/2014/main" id="{A8543C7F-4EEB-4185-90C8-8300FB3A03E6}"/>
              </a:ext>
            </a:extLst>
          </p:cNvPr>
          <p:cNvSpPr/>
          <p:nvPr/>
        </p:nvSpPr>
        <p:spPr>
          <a:xfrm>
            <a:off x="2438400" y="49530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4</a:t>
            </a:r>
          </a:p>
        </p:txBody>
      </p:sp>
      <p:sp>
        <p:nvSpPr>
          <p:cNvPr id="49" name="Rounded Rectangle 12">
            <a:extLst>
              <a:ext uri="{FF2B5EF4-FFF2-40B4-BE49-F238E27FC236}">
                <a16:creationId xmlns:a16="http://schemas.microsoft.com/office/drawing/2014/main" id="{4AB624D0-CD86-49A8-BCC1-A629D3C02C53}"/>
              </a:ext>
            </a:extLst>
          </p:cNvPr>
          <p:cNvSpPr/>
          <p:nvPr/>
        </p:nvSpPr>
        <p:spPr>
          <a:xfrm>
            <a:off x="4277619" y="35814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FF0000"/>
                </a:solidFill>
                <a:latin typeface="Calibri"/>
              </a:rPr>
              <a:t>Test</a:t>
            </a:r>
          </a:p>
        </p:txBody>
      </p:sp>
      <p:sp>
        <p:nvSpPr>
          <p:cNvPr id="50" name="Rounded Rectangle 14">
            <a:extLst>
              <a:ext uri="{FF2B5EF4-FFF2-40B4-BE49-F238E27FC236}">
                <a16:creationId xmlns:a16="http://schemas.microsoft.com/office/drawing/2014/main" id="{89E85531-151E-43DB-A334-18A864D153FC}"/>
              </a:ext>
            </a:extLst>
          </p:cNvPr>
          <p:cNvSpPr/>
          <p:nvPr/>
        </p:nvSpPr>
        <p:spPr>
          <a:xfrm>
            <a:off x="4277619" y="54102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Train</a:t>
            </a:r>
          </a:p>
        </p:txBody>
      </p:sp>
      <p:sp>
        <p:nvSpPr>
          <p:cNvPr id="51" name="Rounded Rectangle 15">
            <a:extLst>
              <a:ext uri="{FF2B5EF4-FFF2-40B4-BE49-F238E27FC236}">
                <a16:creationId xmlns:a16="http://schemas.microsoft.com/office/drawing/2014/main" id="{89246931-FFD2-4085-B612-0A1B30F2524B}"/>
              </a:ext>
            </a:extLst>
          </p:cNvPr>
          <p:cNvSpPr/>
          <p:nvPr/>
        </p:nvSpPr>
        <p:spPr>
          <a:xfrm>
            <a:off x="4277619" y="40386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Train</a:t>
            </a:r>
          </a:p>
        </p:txBody>
      </p:sp>
      <p:sp>
        <p:nvSpPr>
          <p:cNvPr id="52" name="Rounded Rectangle 16">
            <a:extLst>
              <a:ext uri="{FF2B5EF4-FFF2-40B4-BE49-F238E27FC236}">
                <a16:creationId xmlns:a16="http://schemas.microsoft.com/office/drawing/2014/main" id="{B5BEBA00-48F4-41F2-AB24-CEE177F85C5E}"/>
              </a:ext>
            </a:extLst>
          </p:cNvPr>
          <p:cNvSpPr/>
          <p:nvPr/>
        </p:nvSpPr>
        <p:spPr>
          <a:xfrm>
            <a:off x="4277619" y="44958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Train</a:t>
            </a:r>
          </a:p>
        </p:txBody>
      </p:sp>
      <p:sp>
        <p:nvSpPr>
          <p:cNvPr id="53" name="Rounded Rectangle 17">
            <a:extLst>
              <a:ext uri="{FF2B5EF4-FFF2-40B4-BE49-F238E27FC236}">
                <a16:creationId xmlns:a16="http://schemas.microsoft.com/office/drawing/2014/main" id="{60A1FBB8-3378-451B-BE7B-3EC0EB40C3D3}"/>
              </a:ext>
            </a:extLst>
          </p:cNvPr>
          <p:cNvSpPr/>
          <p:nvPr/>
        </p:nvSpPr>
        <p:spPr>
          <a:xfrm>
            <a:off x="4277619" y="49530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Train</a:t>
            </a:r>
          </a:p>
        </p:txBody>
      </p:sp>
      <p:sp>
        <p:nvSpPr>
          <p:cNvPr id="54" name="Rounded Rectangle 18">
            <a:extLst>
              <a:ext uri="{FF2B5EF4-FFF2-40B4-BE49-F238E27FC236}">
                <a16:creationId xmlns:a16="http://schemas.microsoft.com/office/drawing/2014/main" id="{727A8B25-5308-402A-B62A-FE6B0AE8D562}"/>
              </a:ext>
            </a:extLst>
          </p:cNvPr>
          <p:cNvSpPr/>
          <p:nvPr/>
        </p:nvSpPr>
        <p:spPr>
          <a:xfrm>
            <a:off x="5410200" y="35814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Train</a:t>
            </a:r>
          </a:p>
        </p:txBody>
      </p:sp>
      <p:sp>
        <p:nvSpPr>
          <p:cNvPr id="55" name="Rounded Rectangle 20">
            <a:extLst>
              <a:ext uri="{FF2B5EF4-FFF2-40B4-BE49-F238E27FC236}">
                <a16:creationId xmlns:a16="http://schemas.microsoft.com/office/drawing/2014/main" id="{B5C39244-F8F9-4743-AF7F-DA0C0F211533}"/>
              </a:ext>
            </a:extLst>
          </p:cNvPr>
          <p:cNvSpPr/>
          <p:nvPr/>
        </p:nvSpPr>
        <p:spPr>
          <a:xfrm>
            <a:off x="5410200" y="54102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Train</a:t>
            </a:r>
          </a:p>
        </p:txBody>
      </p:sp>
      <p:sp>
        <p:nvSpPr>
          <p:cNvPr id="56" name="Rounded Rectangle 21">
            <a:extLst>
              <a:ext uri="{FF2B5EF4-FFF2-40B4-BE49-F238E27FC236}">
                <a16:creationId xmlns:a16="http://schemas.microsoft.com/office/drawing/2014/main" id="{85B2698E-A54A-449C-8399-0C51298B2D07}"/>
              </a:ext>
            </a:extLst>
          </p:cNvPr>
          <p:cNvSpPr/>
          <p:nvPr/>
        </p:nvSpPr>
        <p:spPr>
          <a:xfrm>
            <a:off x="5410200" y="40386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FF0000"/>
                </a:solidFill>
                <a:latin typeface="Calibri"/>
              </a:rPr>
              <a:t>Test</a:t>
            </a:r>
          </a:p>
        </p:txBody>
      </p:sp>
      <p:sp>
        <p:nvSpPr>
          <p:cNvPr id="57" name="Rounded Rectangle 22">
            <a:extLst>
              <a:ext uri="{FF2B5EF4-FFF2-40B4-BE49-F238E27FC236}">
                <a16:creationId xmlns:a16="http://schemas.microsoft.com/office/drawing/2014/main" id="{331AE6D7-39D5-4FC8-A1AB-C5E1BCE85992}"/>
              </a:ext>
            </a:extLst>
          </p:cNvPr>
          <p:cNvSpPr/>
          <p:nvPr/>
        </p:nvSpPr>
        <p:spPr>
          <a:xfrm>
            <a:off x="5410200" y="44958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Train</a:t>
            </a:r>
          </a:p>
        </p:txBody>
      </p:sp>
      <p:sp>
        <p:nvSpPr>
          <p:cNvPr id="58" name="Rounded Rectangle 23">
            <a:extLst>
              <a:ext uri="{FF2B5EF4-FFF2-40B4-BE49-F238E27FC236}">
                <a16:creationId xmlns:a16="http://schemas.microsoft.com/office/drawing/2014/main" id="{7825AE18-5C07-4A6B-B823-D8E932EE6DBC}"/>
              </a:ext>
            </a:extLst>
          </p:cNvPr>
          <p:cNvSpPr/>
          <p:nvPr/>
        </p:nvSpPr>
        <p:spPr>
          <a:xfrm>
            <a:off x="5410200" y="49530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Train</a:t>
            </a:r>
          </a:p>
        </p:txBody>
      </p:sp>
      <p:sp>
        <p:nvSpPr>
          <p:cNvPr id="59" name="Rounded Rectangle 24">
            <a:extLst>
              <a:ext uri="{FF2B5EF4-FFF2-40B4-BE49-F238E27FC236}">
                <a16:creationId xmlns:a16="http://schemas.microsoft.com/office/drawing/2014/main" id="{845FC714-6432-4A21-8214-2F8925537300}"/>
              </a:ext>
            </a:extLst>
          </p:cNvPr>
          <p:cNvSpPr/>
          <p:nvPr/>
        </p:nvSpPr>
        <p:spPr>
          <a:xfrm>
            <a:off x="6553200" y="35814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Train</a:t>
            </a:r>
          </a:p>
        </p:txBody>
      </p:sp>
      <p:sp>
        <p:nvSpPr>
          <p:cNvPr id="60" name="Rounded Rectangle 26">
            <a:extLst>
              <a:ext uri="{FF2B5EF4-FFF2-40B4-BE49-F238E27FC236}">
                <a16:creationId xmlns:a16="http://schemas.microsoft.com/office/drawing/2014/main" id="{5C013543-2905-4BEF-8F28-9428FD11ACFA}"/>
              </a:ext>
            </a:extLst>
          </p:cNvPr>
          <p:cNvSpPr/>
          <p:nvPr/>
        </p:nvSpPr>
        <p:spPr>
          <a:xfrm>
            <a:off x="6553200" y="54102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Train</a:t>
            </a:r>
          </a:p>
        </p:txBody>
      </p:sp>
      <p:sp>
        <p:nvSpPr>
          <p:cNvPr id="61" name="Rounded Rectangle 27">
            <a:extLst>
              <a:ext uri="{FF2B5EF4-FFF2-40B4-BE49-F238E27FC236}">
                <a16:creationId xmlns:a16="http://schemas.microsoft.com/office/drawing/2014/main" id="{4D472571-2B17-4FFA-86AA-54AC970B4384}"/>
              </a:ext>
            </a:extLst>
          </p:cNvPr>
          <p:cNvSpPr/>
          <p:nvPr/>
        </p:nvSpPr>
        <p:spPr>
          <a:xfrm>
            <a:off x="6553200" y="40386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Train</a:t>
            </a:r>
          </a:p>
        </p:txBody>
      </p:sp>
      <p:sp>
        <p:nvSpPr>
          <p:cNvPr id="62" name="Rounded Rectangle 28">
            <a:extLst>
              <a:ext uri="{FF2B5EF4-FFF2-40B4-BE49-F238E27FC236}">
                <a16:creationId xmlns:a16="http://schemas.microsoft.com/office/drawing/2014/main" id="{A94826F2-B6FC-4CEC-9CD4-7F2E16DA1A49}"/>
              </a:ext>
            </a:extLst>
          </p:cNvPr>
          <p:cNvSpPr/>
          <p:nvPr/>
        </p:nvSpPr>
        <p:spPr>
          <a:xfrm>
            <a:off x="6553200" y="44958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FF0000"/>
                </a:solidFill>
                <a:latin typeface="Calibri"/>
              </a:rPr>
              <a:t>Test</a:t>
            </a:r>
          </a:p>
        </p:txBody>
      </p:sp>
      <p:sp>
        <p:nvSpPr>
          <p:cNvPr id="63" name="Rounded Rectangle 29">
            <a:extLst>
              <a:ext uri="{FF2B5EF4-FFF2-40B4-BE49-F238E27FC236}">
                <a16:creationId xmlns:a16="http://schemas.microsoft.com/office/drawing/2014/main" id="{9DEC3531-5F9B-4388-A059-4052CE09FA2C}"/>
              </a:ext>
            </a:extLst>
          </p:cNvPr>
          <p:cNvSpPr/>
          <p:nvPr/>
        </p:nvSpPr>
        <p:spPr>
          <a:xfrm>
            <a:off x="6553200" y="49530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Train</a:t>
            </a:r>
          </a:p>
        </p:txBody>
      </p:sp>
      <p:sp>
        <p:nvSpPr>
          <p:cNvPr id="64" name="Rounded Rectangle 30">
            <a:extLst>
              <a:ext uri="{FF2B5EF4-FFF2-40B4-BE49-F238E27FC236}">
                <a16:creationId xmlns:a16="http://schemas.microsoft.com/office/drawing/2014/main" id="{65B95F8B-782B-473D-A162-FC219659BECF}"/>
              </a:ext>
            </a:extLst>
          </p:cNvPr>
          <p:cNvSpPr/>
          <p:nvPr/>
        </p:nvSpPr>
        <p:spPr>
          <a:xfrm>
            <a:off x="7696200" y="35814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Train</a:t>
            </a:r>
          </a:p>
        </p:txBody>
      </p:sp>
      <p:sp>
        <p:nvSpPr>
          <p:cNvPr id="65" name="Rounded Rectangle 32">
            <a:extLst>
              <a:ext uri="{FF2B5EF4-FFF2-40B4-BE49-F238E27FC236}">
                <a16:creationId xmlns:a16="http://schemas.microsoft.com/office/drawing/2014/main" id="{647AB6F7-31CE-4623-B2AE-DDD9CC0382C3}"/>
              </a:ext>
            </a:extLst>
          </p:cNvPr>
          <p:cNvSpPr/>
          <p:nvPr/>
        </p:nvSpPr>
        <p:spPr>
          <a:xfrm>
            <a:off x="7696200" y="54102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Train</a:t>
            </a:r>
          </a:p>
        </p:txBody>
      </p:sp>
      <p:sp>
        <p:nvSpPr>
          <p:cNvPr id="66" name="Rounded Rectangle 33">
            <a:extLst>
              <a:ext uri="{FF2B5EF4-FFF2-40B4-BE49-F238E27FC236}">
                <a16:creationId xmlns:a16="http://schemas.microsoft.com/office/drawing/2014/main" id="{5ADB0D00-921A-4829-8B7C-138901824B9D}"/>
              </a:ext>
            </a:extLst>
          </p:cNvPr>
          <p:cNvSpPr/>
          <p:nvPr/>
        </p:nvSpPr>
        <p:spPr>
          <a:xfrm>
            <a:off x="7696200" y="40386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Train</a:t>
            </a:r>
          </a:p>
        </p:txBody>
      </p:sp>
      <p:sp>
        <p:nvSpPr>
          <p:cNvPr id="67" name="Rounded Rectangle 34">
            <a:extLst>
              <a:ext uri="{FF2B5EF4-FFF2-40B4-BE49-F238E27FC236}">
                <a16:creationId xmlns:a16="http://schemas.microsoft.com/office/drawing/2014/main" id="{152DE5C5-851D-491D-80D1-E7B10BACC228}"/>
              </a:ext>
            </a:extLst>
          </p:cNvPr>
          <p:cNvSpPr/>
          <p:nvPr/>
        </p:nvSpPr>
        <p:spPr>
          <a:xfrm>
            <a:off x="7696200" y="44958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Train</a:t>
            </a:r>
          </a:p>
        </p:txBody>
      </p:sp>
      <p:sp>
        <p:nvSpPr>
          <p:cNvPr id="68" name="Rounded Rectangle 35">
            <a:extLst>
              <a:ext uri="{FF2B5EF4-FFF2-40B4-BE49-F238E27FC236}">
                <a16:creationId xmlns:a16="http://schemas.microsoft.com/office/drawing/2014/main" id="{55473EE3-86B6-4580-AADD-5B2A7A754C68}"/>
              </a:ext>
            </a:extLst>
          </p:cNvPr>
          <p:cNvSpPr/>
          <p:nvPr/>
        </p:nvSpPr>
        <p:spPr>
          <a:xfrm>
            <a:off x="7696200" y="49530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FF0000"/>
                </a:solidFill>
                <a:latin typeface="Calibri"/>
              </a:rPr>
              <a:t>Test</a:t>
            </a:r>
          </a:p>
        </p:txBody>
      </p:sp>
      <p:sp>
        <p:nvSpPr>
          <p:cNvPr id="69" name="Rounded Rectangle 36">
            <a:extLst>
              <a:ext uri="{FF2B5EF4-FFF2-40B4-BE49-F238E27FC236}">
                <a16:creationId xmlns:a16="http://schemas.microsoft.com/office/drawing/2014/main" id="{9E90A32C-1588-4E69-9C80-B4BA1CCDEFDA}"/>
              </a:ext>
            </a:extLst>
          </p:cNvPr>
          <p:cNvSpPr/>
          <p:nvPr/>
        </p:nvSpPr>
        <p:spPr>
          <a:xfrm>
            <a:off x="8839200" y="35814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Train</a:t>
            </a:r>
          </a:p>
        </p:txBody>
      </p:sp>
      <p:sp>
        <p:nvSpPr>
          <p:cNvPr id="70" name="Rounded Rectangle 38">
            <a:extLst>
              <a:ext uri="{FF2B5EF4-FFF2-40B4-BE49-F238E27FC236}">
                <a16:creationId xmlns:a16="http://schemas.microsoft.com/office/drawing/2014/main" id="{3B7B5AAB-4FAE-47CA-9416-45D2E56DCE61}"/>
              </a:ext>
            </a:extLst>
          </p:cNvPr>
          <p:cNvSpPr/>
          <p:nvPr/>
        </p:nvSpPr>
        <p:spPr>
          <a:xfrm>
            <a:off x="8839200" y="54102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FF0000"/>
                </a:solidFill>
                <a:latin typeface="Calibri"/>
              </a:rPr>
              <a:t>Test</a:t>
            </a:r>
          </a:p>
        </p:txBody>
      </p:sp>
      <p:sp>
        <p:nvSpPr>
          <p:cNvPr id="71" name="Rounded Rectangle 39">
            <a:extLst>
              <a:ext uri="{FF2B5EF4-FFF2-40B4-BE49-F238E27FC236}">
                <a16:creationId xmlns:a16="http://schemas.microsoft.com/office/drawing/2014/main" id="{50E02FF5-F318-498F-9846-766C9241AB5F}"/>
              </a:ext>
            </a:extLst>
          </p:cNvPr>
          <p:cNvSpPr/>
          <p:nvPr/>
        </p:nvSpPr>
        <p:spPr>
          <a:xfrm>
            <a:off x="8839200" y="40386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Train</a:t>
            </a:r>
          </a:p>
        </p:txBody>
      </p:sp>
      <p:sp>
        <p:nvSpPr>
          <p:cNvPr id="72" name="Rounded Rectangle 40">
            <a:extLst>
              <a:ext uri="{FF2B5EF4-FFF2-40B4-BE49-F238E27FC236}">
                <a16:creationId xmlns:a16="http://schemas.microsoft.com/office/drawing/2014/main" id="{F555196E-51D5-4351-B433-8CA17B8E4740}"/>
              </a:ext>
            </a:extLst>
          </p:cNvPr>
          <p:cNvSpPr/>
          <p:nvPr/>
        </p:nvSpPr>
        <p:spPr>
          <a:xfrm>
            <a:off x="8839200" y="44958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Train</a:t>
            </a:r>
          </a:p>
        </p:txBody>
      </p:sp>
      <p:sp>
        <p:nvSpPr>
          <p:cNvPr id="73" name="Rounded Rectangle 41">
            <a:extLst>
              <a:ext uri="{FF2B5EF4-FFF2-40B4-BE49-F238E27FC236}">
                <a16:creationId xmlns:a16="http://schemas.microsoft.com/office/drawing/2014/main" id="{F9233033-1331-4D9E-BBF4-D321320DB4F2}"/>
              </a:ext>
            </a:extLst>
          </p:cNvPr>
          <p:cNvSpPr/>
          <p:nvPr/>
        </p:nvSpPr>
        <p:spPr>
          <a:xfrm>
            <a:off x="8839200" y="4953000"/>
            <a:ext cx="914400" cy="457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</a:rPr>
              <a:t>Train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FC8ABF9C-081A-4584-852B-E8E50200833E}"/>
              </a:ext>
            </a:extLst>
          </p:cNvPr>
          <p:cNvSpPr txBox="1">
            <a:spLocks/>
          </p:cNvSpPr>
          <p:nvPr/>
        </p:nvSpPr>
        <p:spPr>
          <a:xfrm>
            <a:off x="1473875" y="1485900"/>
            <a:ext cx="8763000" cy="140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fontAlgn="base">
              <a:spcAft>
                <a:spcPct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Divide the dataset into </a:t>
            </a:r>
            <a:r>
              <a:rPr lang="en-US" sz="2400" dirty="0">
                <a:solidFill>
                  <a:srgbClr val="FF0000"/>
                </a:solidFill>
                <a:latin typeface="Calibri"/>
              </a:rPr>
              <a:t>K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chunks (i.e., folds) and train </a:t>
            </a:r>
            <a:r>
              <a:rPr lang="en-US" sz="2400" dirty="0">
                <a:solidFill>
                  <a:srgbClr val="FF0000"/>
                </a:solidFill>
                <a:latin typeface="Calibri"/>
              </a:rPr>
              <a:t>K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times, using a different fold for each time.</a:t>
            </a:r>
          </a:p>
          <a:p>
            <a:pPr marL="285750" indent="-285750" algn="l" fontAlgn="base">
              <a:spcAft>
                <a:spcPct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E.g., Assume </a:t>
            </a:r>
            <a:r>
              <a:rPr lang="en-US" sz="2400" dirty="0">
                <a:solidFill>
                  <a:srgbClr val="FF0000"/>
                </a:solidFill>
                <a:latin typeface="Calibri"/>
              </a:rPr>
              <a:t>K=5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algn="l" fontAlgn="base">
              <a:spcAft>
                <a:spcPct val="0"/>
              </a:spcAft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935FFA23-EE09-4F62-A3A5-BA5CD86B227A}"/>
              </a:ext>
            </a:extLst>
          </p:cNvPr>
          <p:cNvSpPr txBox="1">
            <a:spLocks/>
          </p:cNvSpPr>
          <p:nvPr/>
        </p:nvSpPr>
        <p:spPr bwMode="auto">
          <a:xfrm>
            <a:off x="10134600" y="6565900"/>
            <a:ext cx="5334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BE0337-12DD-4C99-AFF7-BE4BA12ED140}" type="slidenum">
              <a:rPr lang="en-US">
                <a:solidFill>
                  <a:srgbClr val="000000"/>
                </a:solidFill>
                <a:latin typeface="Tahom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>
              <a:solidFill>
                <a:srgbClr val="000000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96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20" grpId="0"/>
      <p:bldP spid="26" grpId="0"/>
      <p:bldP spid="32" grpId="0"/>
      <p:bldP spid="38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E6202-05F5-6162-4A64-D61EA4FD1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en-US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K-Fold Cross Validation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5BA87A-BA85-1743-3B3D-F5B88B67D1DA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Final Model Evaluation: (S1 + S2 + S3 + S4 + S5) / 5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73146-F1C9-174A-1A6B-EA17FCC0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627DA37-314F-43C3-926A-C54CC2F82963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0771C6A-759D-63A3-33D2-BDE20180FA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0280237"/>
              </p:ext>
            </p:extLst>
          </p:nvPr>
        </p:nvGraphicFramePr>
        <p:xfrm>
          <a:off x="631470" y="2290936"/>
          <a:ext cx="10916870" cy="3618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6464">
                  <a:extLst>
                    <a:ext uri="{9D8B030D-6E8A-4147-A177-3AD203B41FA5}">
                      <a16:colId xmlns:a16="http://schemas.microsoft.com/office/drawing/2014/main" val="3956304066"/>
                    </a:ext>
                  </a:extLst>
                </a:gridCol>
                <a:gridCol w="3207896">
                  <a:extLst>
                    <a:ext uri="{9D8B030D-6E8A-4147-A177-3AD203B41FA5}">
                      <a16:colId xmlns:a16="http://schemas.microsoft.com/office/drawing/2014/main" val="3817480057"/>
                    </a:ext>
                  </a:extLst>
                </a:gridCol>
                <a:gridCol w="1394085">
                  <a:extLst>
                    <a:ext uri="{9D8B030D-6E8A-4147-A177-3AD203B41FA5}">
                      <a16:colId xmlns:a16="http://schemas.microsoft.com/office/drawing/2014/main" val="365187592"/>
                    </a:ext>
                  </a:extLst>
                </a:gridCol>
                <a:gridCol w="3798425">
                  <a:extLst>
                    <a:ext uri="{9D8B030D-6E8A-4147-A177-3AD203B41FA5}">
                      <a16:colId xmlns:a16="http://schemas.microsoft.com/office/drawing/2014/main" val="2840132738"/>
                    </a:ext>
                  </a:extLst>
                </a:gridCol>
              </a:tblGrid>
              <a:tr h="602166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Iteration (1 to K)</a:t>
                      </a:r>
                      <a:endParaRPr lang="en-001" sz="2500" dirty="0"/>
                    </a:p>
                  </a:txBody>
                  <a:tcPr marL="127447" marR="127447" marT="63723" marB="63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Training Set</a:t>
                      </a:r>
                      <a:endParaRPr lang="en-001" sz="2500" dirty="0"/>
                    </a:p>
                  </a:txBody>
                  <a:tcPr marL="127447" marR="127447" marT="63723" marB="63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Test Set</a:t>
                      </a:r>
                      <a:endParaRPr lang="en-001" sz="2500" dirty="0"/>
                    </a:p>
                  </a:txBody>
                  <a:tcPr marL="127447" marR="127447" marT="63723" marB="63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Performance  Score</a:t>
                      </a:r>
                      <a:endParaRPr lang="en-001" sz="2500" dirty="0"/>
                    </a:p>
                  </a:txBody>
                  <a:tcPr marL="127447" marR="127447" marT="63723" marB="63723"/>
                </a:tc>
                <a:extLst>
                  <a:ext uri="{0D108BD9-81ED-4DB2-BD59-A6C34878D82A}">
                    <a16:rowId xmlns:a16="http://schemas.microsoft.com/office/drawing/2014/main" val="729999129"/>
                  </a:ext>
                </a:extLst>
              </a:tr>
              <a:tr h="603249"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1</a:t>
                      </a:r>
                      <a:endParaRPr lang="en-001" sz="2800" b="1"/>
                    </a:p>
                  </a:txBody>
                  <a:tcPr marL="127447" marR="127447" marT="63723" marB="63723"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D2, D3, D4, D5</a:t>
                      </a:r>
                      <a:endParaRPr lang="en-001" sz="2800" b="1" dirty="0"/>
                    </a:p>
                  </a:txBody>
                  <a:tcPr marL="127447" marR="127447" marT="63723" marB="63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D1</a:t>
                      </a:r>
                      <a:endParaRPr lang="en-001" sz="2800" b="1"/>
                    </a:p>
                  </a:txBody>
                  <a:tcPr marL="127447" marR="127447" marT="63723" marB="63723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S1</a:t>
                      </a:r>
                      <a:endParaRPr lang="en-001" sz="2800" b="1"/>
                    </a:p>
                  </a:txBody>
                  <a:tcPr marL="127447" marR="127447" marT="63723" marB="63723"/>
                </a:tc>
                <a:extLst>
                  <a:ext uri="{0D108BD9-81ED-4DB2-BD59-A6C34878D82A}">
                    <a16:rowId xmlns:a16="http://schemas.microsoft.com/office/drawing/2014/main" val="3725738698"/>
                  </a:ext>
                </a:extLst>
              </a:tr>
              <a:tr h="603249"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2</a:t>
                      </a:r>
                      <a:endParaRPr lang="en-001" sz="2800" b="1"/>
                    </a:p>
                  </a:txBody>
                  <a:tcPr marL="127447" marR="127447" marT="63723" marB="6372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D1, D3, D4, D5</a:t>
                      </a:r>
                      <a:endParaRPr kumimoji="0" lang="en-001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127447" marR="127447" marT="63723" marB="63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D2</a:t>
                      </a:r>
                      <a:endParaRPr lang="en-001" sz="2800" b="1" dirty="0"/>
                    </a:p>
                  </a:txBody>
                  <a:tcPr marL="127447" marR="127447" marT="63723" marB="63723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S2</a:t>
                      </a:r>
                      <a:endParaRPr lang="en-001" sz="2800" b="1"/>
                    </a:p>
                  </a:txBody>
                  <a:tcPr marL="127447" marR="127447" marT="63723" marB="63723"/>
                </a:tc>
                <a:extLst>
                  <a:ext uri="{0D108BD9-81ED-4DB2-BD59-A6C34878D82A}">
                    <a16:rowId xmlns:a16="http://schemas.microsoft.com/office/drawing/2014/main" val="3153225448"/>
                  </a:ext>
                </a:extLst>
              </a:tr>
              <a:tr h="603249"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3</a:t>
                      </a:r>
                      <a:endParaRPr lang="en-001" sz="2800" b="1"/>
                    </a:p>
                  </a:txBody>
                  <a:tcPr marL="127447" marR="127447" marT="63723" marB="6372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D1, D2, D4, D5</a:t>
                      </a:r>
                      <a:endParaRPr kumimoji="0" lang="en-001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127447" marR="127447" marT="63723" marB="63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D3</a:t>
                      </a:r>
                      <a:endParaRPr lang="en-001" sz="2800" b="1"/>
                    </a:p>
                  </a:txBody>
                  <a:tcPr marL="127447" marR="127447" marT="63723" marB="63723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S3</a:t>
                      </a:r>
                      <a:endParaRPr lang="en-001" sz="2800" b="1"/>
                    </a:p>
                  </a:txBody>
                  <a:tcPr marL="127447" marR="127447" marT="63723" marB="63723"/>
                </a:tc>
                <a:extLst>
                  <a:ext uri="{0D108BD9-81ED-4DB2-BD59-A6C34878D82A}">
                    <a16:rowId xmlns:a16="http://schemas.microsoft.com/office/drawing/2014/main" val="3071783151"/>
                  </a:ext>
                </a:extLst>
              </a:tr>
              <a:tr h="603249"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4</a:t>
                      </a:r>
                      <a:endParaRPr lang="en-001" sz="2800" b="1"/>
                    </a:p>
                  </a:txBody>
                  <a:tcPr marL="127447" marR="127447" marT="63723" marB="6372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D1, D2, D3, D5</a:t>
                      </a:r>
                      <a:endParaRPr kumimoji="0" lang="en-001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127447" marR="127447" marT="63723" marB="63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/>
                        <a:t>D4</a:t>
                      </a:r>
                      <a:endParaRPr lang="en-001" sz="2800" b="1"/>
                    </a:p>
                  </a:txBody>
                  <a:tcPr marL="127447" marR="127447" marT="63723" marB="63723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S4</a:t>
                      </a:r>
                      <a:endParaRPr lang="en-001" sz="2800" b="1"/>
                    </a:p>
                  </a:txBody>
                  <a:tcPr marL="127447" marR="127447" marT="63723" marB="63723"/>
                </a:tc>
                <a:extLst>
                  <a:ext uri="{0D108BD9-81ED-4DB2-BD59-A6C34878D82A}">
                    <a16:rowId xmlns:a16="http://schemas.microsoft.com/office/drawing/2014/main" val="1277856961"/>
                  </a:ext>
                </a:extLst>
              </a:tr>
              <a:tr h="60324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</a:t>
                      </a:r>
                      <a:endParaRPr lang="en-001" sz="2800" b="1" dirty="0"/>
                    </a:p>
                  </a:txBody>
                  <a:tcPr marL="127447" marR="127447" marT="63723" marB="6372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D1, D2, D3, D4</a:t>
                      </a:r>
                      <a:endParaRPr kumimoji="0" lang="en-001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127447" marR="127447" marT="63723" marB="63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D5</a:t>
                      </a:r>
                      <a:endParaRPr lang="en-001" sz="2800" b="1" dirty="0"/>
                    </a:p>
                  </a:txBody>
                  <a:tcPr marL="127447" marR="127447" marT="63723" marB="63723"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S5</a:t>
                      </a:r>
                      <a:endParaRPr lang="en-001" sz="2800" b="1" dirty="0"/>
                    </a:p>
                  </a:txBody>
                  <a:tcPr marL="127447" marR="127447" marT="63723" marB="63723"/>
                </a:tc>
                <a:extLst>
                  <a:ext uri="{0D108BD9-81ED-4DB2-BD59-A6C34878D82A}">
                    <a16:rowId xmlns:a16="http://schemas.microsoft.com/office/drawing/2014/main" val="4191567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165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81320-FD35-6E7E-BDD0-952985A56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Overfitting and Underfitting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8F36-98A5-84C5-4C0F-115FDE65B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Underfitting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: </a:t>
            </a:r>
            <a:r>
              <a:rPr lang="en-US" sz="2800">
                <a:solidFill>
                  <a:prstClr val="black"/>
                </a:solidFill>
                <a:latin typeface="Calibri"/>
              </a:rPr>
              <a:t>Poor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performance on the training data and </a:t>
            </a:r>
            <a:r>
              <a:rPr lang="en-US" sz="2800">
                <a:solidFill>
                  <a:prstClr val="black"/>
                </a:solidFill>
                <a:latin typeface="Calibri"/>
              </a:rPr>
              <a:t>poor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 generalization to other (</a:t>
            </a:r>
            <a:r>
              <a:rPr lang="en-US" sz="2800">
                <a:solidFill>
                  <a:srgbClr val="FF0000"/>
                </a:solidFill>
                <a:latin typeface="Calibri"/>
              </a:rPr>
              <a:t>unseen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) data</a:t>
            </a:r>
          </a:p>
          <a:p>
            <a:r>
              <a:rPr lang="en-US" sz="2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Overfitting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: Good performance on training data but </a:t>
            </a:r>
            <a:r>
              <a:rPr lang="en-US" sz="2800">
                <a:latin typeface="Calibri"/>
              </a:rPr>
              <a:t>poor 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generalization to other (unseen) data (</a:t>
            </a:r>
            <a:r>
              <a:rPr lang="en-US" sz="2800">
                <a:solidFill>
                  <a:prstClr val="black"/>
                </a:solidFill>
                <a:latin typeface="Calibri"/>
              </a:rPr>
              <a:t>memorizing!!</a:t>
            </a:r>
            <a:r>
              <a:rPr lang="en-US" sz="2800">
                <a:solidFill>
                  <a:srgbClr val="0000FF"/>
                </a:solidFill>
                <a:latin typeface="Calibri"/>
              </a:rPr>
              <a:t>)</a:t>
            </a:r>
          </a:p>
          <a:p>
            <a:endParaRPr lang="en-US" sz="2800">
              <a:solidFill>
                <a:srgbClr val="0000FF"/>
              </a:solidFill>
              <a:latin typeface="Calibri"/>
            </a:endParaRPr>
          </a:p>
          <a:p>
            <a:endParaRPr lang="en-00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76976-BB7D-B5DB-E022-F6BA9DA7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35</a:t>
            </a:fld>
            <a:endParaRPr lang="en-00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2B9C5-FD8F-E9D7-12E7-8551BF007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24" y="3733548"/>
            <a:ext cx="3941069" cy="2622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7DB926-A3D0-8DC3-A28A-04E026318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793" y="3733548"/>
            <a:ext cx="6995204" cy="227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97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6E978-7F8A-B13C-213F-E9502897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Metrics/Model Evaluation</a:t>
            </a:r>
            <a:endParaRPr lang="en-001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C9BCE61-A0EE-26CA-9FBA-5947687F0C2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8344424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910BC-1924-B1FC-17F4-1AE5BA685F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Elbow Method (not a performance metric but used to find optimal number of K cluster)</a:t>
            </a:r>
            <a:endParaRPr lang="en-00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38CE6-1460-655B-D295-FC5E9E8D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36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022172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13C85-B778-D4A1-3D34-6306C513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859536"/>
            <a:ext cx="5646457" cy="1170432"/>
          </a:xfrm>
        </p:spPr>
        <p:txBody>
          <a:bodyPr anchor="b">
            <a:normAutofit/>
          </a:bodyPr>
          <a:lstStyle/>
          <a:p>
            <a:r>
              <a:rPr lang="nl-NL" sz="3400" dirty="0"/>
              <a:t>Confusion Matrix (not a metric)</a:t>
            </a:r>
            <a:endParaRPr lang="en-001" sz="3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07D53-1F16-C565-2504-27785136B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5841967" cy="3664351"/>
          </a:xfrm>
        </p:spPr>
        <p:txBody>
          <a:bodyPr>
            <a:normAutofit/>
          </a:bodyPr>
          <a:lstStyle/>
          <a:p>
            <a:r>
              <a:rPr lang="en-US" sz="2400" dirty="0"/>
              <a:t>It is also called as error matrix</a:t>
            </a:r>
          </a:p>
          <a:p>
            <a:r>
              <a:rPr lang="en-US" sz="2400" dirty="0"/>
              <a:t>It is an N x N matrix, where N is the number of target labels (classes)</a:t>
            </a:r>
          </a:p>
          <a:p>
            <a:pPr marL="285750" indent="-285750" fontAlgn="base">
              <a:spcAft>
                <a:spcPct val="0"/>
              </a:spcAft>
              <a:buFont typeface="Arial"/>
              <a:buChar char="•"/>
              <a:defRPr/>
            </a:pPr>
            <a:r>
              <a:rPr lang="en-US" sz="2400" dirty="0">
                <a:latin typeface="Calibri"/>
              </a:rPr>
              <a:t>It shows the number of correct and incorrect predictions made by the classifier compared to the </a:t>
            </a:r>
            <a:r>
              <a:rPr lang="en-US" sz="2400" u="sng" dirty="0">
                <a:latin typeface="Calibri"/>
              </a:rPr>
              <a:t>actual outcomes</a:t>
            </a:r>
            <a:r>
              <a:rPr lang="en-US" sz="2400" dirty="0">
                <a:latin typeface="Calibri"/>
              </a:rPr>
              <a:t> (target labels) in the actual data</a:t>
            </a:r>
          </a:p>
          <a:p>
            <a:pPr marL="285750" indent="-285750" fontAlgn="base">
              <a:spcAft>
                <a:spcPct val="0"/>
              </a:spcAft>
              <a:buFont typeface="Arial"/>
              <a:buChar char="•"/>
              <a:defRPr/>
            </a:pPr>
            <a:r>
              <a:rPr lang="en-US" sz="2400" dirty="0">
                <a:latin typeface="Calibri"/>
              </a:rPr>
              <a:t>E.g., binary classification problem (e.g., two classes 0|1 or T|F)</a:t>
            </a:r>
          </a:p>
          <a:p>
            <a:endParaRPr lang="en-US" sz="2400" dirty="0"/>
          </a:p>
          <a:p>
            <a:endParaRPr lang="en-001" sz="2400" dirty="0"/>
          </a:p>
        </p:txBody>
      </p:sp>
      <p:pic>
        <p:nvPicPr>
          <p:cNvPr id="8" name="Picture 7" descr="A diagram of negative and negative&#10;&#10;Description automatically generated">
            <a:extLst>
              <a:ext uri="{FF2B5EF4-FFF2-40B4-BE49-F238E27FC236}">
                <a16:creationId xmlns:a16="http://schemas.microsoft.com/office/drawing/2014/main" id="{E24DE5A6-233F-C23C-37EC-F8801B606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56" y="517599"/>
            <a:ext cx="4827241" cy="2932549"/>
          </a:xfrm>
          <a:prstGeom prst="rect">
            <a:avLst/>
          </a:prstGeom>
        </p:spPr>
      </p:pic>
      <p:pic>
        <p:nvPicPr>
          <p:cNvPr id="12" name="Picture 11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F16951F-CC64-F233-6CAF-35782AA0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56" y="3873275"/>
            <a:ext cx="4827241" cy="17421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C9CF1-2A79-B584-74BC-39FC3EBA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9529" y="6356350"/>
            <a:ext cx="14235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27DA37-314F-43C3-926A-C54CC2F82963}" type="slidenum">
              <a:rPr lang="en-001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00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017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8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2" name="Google Shape;852;p7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first, we should understand the reasoning behind these metrics and how they will actually work in the real world!</a:t>
            </a:r>
            <a:endParaRPr sz="3867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9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nl-NL" dirty="0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</a:p>
          <a:p>
            <a:pPr>
              <a:buClr>
                <a:schemeClr val="dk1"/>
              </a:buClr>
              <a:buSzPts val="1100"/>
            </a:pPr>
            <a:endParaRPr lang="nl-NL"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0" name="Google Shape;860;p7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Typically in any classification task your model can only achieve two results:</a:t>
            </a:r>
            <a:endParaRPr sz="3867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Either your model was </a:t>
            </a:r>
            <a:r>
              <a:rPr lang="en" sz="3867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correct</a:t>
            </a: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its prediction.</a:t>
            </a:r>
            <a:endParaRPr sz="3867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Or your model was </a:t>
            </a:r>
            <a:r>
              <a:rPr lang="en" sz="3867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incorrect</a:t>
            </a: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its prediction.</a:t>
            </a:r>
            <a:endParaRPr sz="3867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84887-99C6-D9CA-941E-D96C632A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Machine Learning (ML)</a:t>
            </a:r>
            <a:endParaRPr lang="en-001" sz="4800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C64BD-EE24-7D9C-5CFF-B622E2544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272324"/>
            <a:ext cx="4530898" cy="3966635"/>
          </a:xfrm>
        </p:spPr>
        <p:txBody>
          <a:bodyPr anchor="ctr">
            <a:normAutofit/>
          </a:bodyPr>
          <a:lstStyle/>
          <a:p>
            <a:r>
              <a:rPr lang="nl-NL" sz="2000" dirty="0"/>
              <a:t> Subset/branch/subfield of Artificial Intelligence (AI)</a:t>
            </a:r>
          </a:p>
          <a:p>
            <a:r>
              <a:rPr lang="en-US" sz="2000" i="1" dirty="0"/>
              <a:t>“Learning machines to imitate human intelligence”</a:t>
            </a:r>
            <a:endParaRPr lang="nl-NL" sz="2000" i="1" dirty="0"/>
          </a:p>
          <a:p>
            <a:r>
              <a:rPr lang="en-US" sz="2000" i="1" dirty="0"/>
              <a:t>“Focuses on the using data and algorithms to enable AI to imitate the way that humans learn, gradually improving its accuracy.”-</a:t>
            </a:r>
            <a:r>
              <a:rPr lang="en-US" sz="2000" dirty="0"/>
              <a:t>IBM</a:t>
            </a:r>
          </a:p>
          <a:p>
            <a:r>
              <a:rPr lang="en-US" sz="2000" dirty="0"/>
              <a:t>Allows computers to learn without explicit programming</a:t>
            </a:r>
            <a:endParaRPr lang="en-001" sz="2000" dirty="0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E9BFE-03F6-4266-0825-7DCFB32C2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27DA37-314F-43C3-926A-C54CC2F82963}" type="slidenum">
              <a:rPr lang="en-001" smtClean="0"/>
              <a:pPr>
                <a:spcAft>
                  <a:spcPts val="600"/>
                </a:spcAft>
              </a:pPr>
              <a:t>4</a:t>
            </a:fld>
            <a:endParaRPr lang="en-001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26FF574-20CD-59C0-AB0E-EB66F76DF5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742112"/>
              </p:ext>
            </p:extLst>
          </p:nvPr>
        </p:nvGraphicFramePr>
        <p:xfrm>
          <a:off x="6298724" y="2272324"/>
          <a:ext cx="4623752" cy="4129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7576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0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8" name="Google Shape;868;p8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Fortunately incorrect vs correct expands to situations where you have multiple classes.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the purposes of explaining the metrics, let’s imagine a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situation, where we only have two available classes.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1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6" name="Google Shape;876;p8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our example, we will attempt to predict if an image is a dog or a cat.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Since this is supervised learning, we will first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fit/train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 model on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training data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then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test 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model on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testing data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Once we have the model’s predictions from the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X_test 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data, we compare it to the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true y values 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(the correct labels).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2"/>
          <p:cNvSpPr txBox="1">
            <a:spLocks noGrp="1"/>
          </p:cNvSpPr>
          <p:nvPr>
            <p:ph type="title"/>
          </p:nvPr>
        </p:nvSpPr>
        <p:spPr>
          <a:xfrm>
            <a:off x="685363" y="259473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6" name="Google Shape;886;p82"/>
          <p:cNvSpPr/>
          <p:nvPr/>
        </p:nvSpPr>
        <p:spPr>
          <a:xfrm>
            <a:off x="4623400" y="2267567"/>
            <a:ext cx="2945200" cy="20464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TRAINED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3"/>
          <p:cNvSpPr txBox="1">
            <a:spLocks noGrp="1"/>
          </p:cNvSpPr>
          <p:nvPr>
            <p:ph type="title"/>
          </p:nvPr>
        </p:nvSpPr>
        <p:spPr>
          <a:xfrm>
            <a:off x="517712" y="349758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4" name="Google Shape;89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12" y="1495161"/>
            <a:ext cx="2407400" cy="16020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5" name="Google Shape;895;p83"/>
          <p:cNvSpPr txBox="1"/>
          <p:nvPr/>
        </p:nvSpPr>
        <p:spPr>
          <a:xfrm>
            <a:off x="-1" y="3097167"/>
            <a:ext cx="3442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Test Image 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from X_test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96" name="Google Shape;896;p83"/>
          <p:cNvSpPr/>
          <p:nvPr/>
        </p:nvSpPr>
        <p:spPr>
          <a:xfrm>
            <a:off x="4623400" y="2267567"/>
            <a:ext cx="2945200" cy="20464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TRAINED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97" name="Google Shape;897;p83"/>
          <p:cNvCxnSpPr>
            <a:endCxn id="896" idx="1"/>
          </p:cNvCxnSpPr>
          <p:nvPr/>
        </p:nvCxnSpPr>
        <p:spPr>
          <a:xfrm>
            <a:off x="2959000" y="2295167"/>
            <a:ext cx="1664400" cy="995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84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5" name="Google Shape;90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12" y="1495161"/>
            <a:ext cx="2407400" cy="16020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6" name="Google Shape;906;p84"/>
          <p:cNvSpPr txBox="1"/>
          <p:nvPr/>
        </p:nvSpPr>
        <p:spPr>
          <a:xfrm>
            <a:off x="-1" y="3097167"/>
            <a:ext cx="3442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Test Image 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from X_test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07" name="Google Shape;907;p84"/>
          <p:cNvSpPr txBox="1"/>
          <p:nvPr/>
        </p:nvSpPr>
        <p:spPr>
          <a:xfrm>
            <a:off x="-1" y="5134500"/>
            <a:ext cx="3442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Correct Label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from y_test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08" name="Google Shape;908;p84"/>
          <p:cNvSpPr/>
          <p:nvPr/>
        </p:nvSpPr>
        <p:spPr>
          <a:xfrm>
            <a:off x="560200" y="4498500"/>
            <a:ext cx="2322400" cy="636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933">
                <a:latin typeface="Overpass"/>
                <a:ea typeface="Overpass"/>
                <a:cs typeface="Overpass"/>
                <a:sym typeface="Overpass"/>
              </a:rPr>
              <a:t>DOG</a:t>
            </a:r>
            <a:endParaRPr sz="2933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09" name="Google Shape;909;p84"/>
          <p:cNvSpPr/>
          <p:nvPr/>
        </p:nvSpPr>
        <p:spPr>
          <a:xfrm>
            <a:off x="4623400" y="2267567"/>
            <a:ext cx="2945200" cy="20464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TRAINED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10" name="Google Shape;910;p84"/>
          <p:cNvCxnSpPr>
            <a:endCxn id="909" idx="1"/>
          </p:cNvCxnSpPr>
          <p:nvPr/>
        </p:nvCxnSpPr>
        <p:spPr>
          <a:xfrm>
            <a:off x="2959000" y="2295167"/>
            <a:ext cx="1664400" cy="995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5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8" name="Google Shape;91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12" y="1495161"/>
            <a:ext cx="2407400" cy="16020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19" name="Google Shape;919;p85"/>
          <p:cNvSpPr txBox="1"/>
          <p:nvPr/>
        </p:nvSpPr>
        <p:spPr>
          <a:xfrm>
            <a:off x="-1" y="3097167"/>
            <a:ext cx="3442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Test Image 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from X_test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20" name="Google Shape;920;p85"/>
          <p:cNvSpPr txBox="1"/>
          <p:nvPr/>
        </p:nvSpPr>
        <p:spPr>
          <a:xfrm>
            <a:off x="-1" y="5134500"/>
            <a:ext cx="3442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Correct Label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from y_test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21" name="Google Shape;921;p85"/>
          <p:cNvSpPr/>
          <p:nvPr/>
        </p:nvSpPr>
        <p:spPr>
          <a:xfrm>
            <a:off x="560200" y="4498500"/>
            <a:ext cx="2322400" cy="636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933">
                <a:latin typeface="Overpass"/>
                <a:ea typeface="Overpass"/>
                <a:cs typeface="Overpass"/>
                <a:sym typeface="Overpass"/>
              </a:rPr>
              <a:t>DOG</a:t>
            </a:r>
            <a:endParaRPr sz="2933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22" name="Google Shape;922;p85"/>
          <p:cNvSpPr/>
          <p:nvPr/>
        </p:nvSpPr>
        <p:spPr>
          <a:xfrm>
            <a:off x="4623400" y="2267567"/>
            <a:ext cx="2945200" cy="20464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TRAINED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23" name="Google Shape;923;p85"/>
          <p:cNvCxnSpPr>
            <a:endCxn id="922" idx="1"/>
          </p:cNvCxnSpPr>
          <p:nvPr/>
        </p:nvCxnSpPr>
        <p:spPr>
          <a:xfrm>
            <a:off x="2959000" y="2295167"/>
            <a:ext cx="1664400" cy="995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4" name="Google Shape;924;p85"/>
          <p:cNvCxnSpPr>
            <a:stCxn id="922" idx="3"/>
          </p:cNvCxnSpPr>
          <p:nvPr/>
        </p:nvCxnSpPr>
        <p:spPr>
          <a:xfrm>
            <a:off x="7568600" y="3290767"/>
            <a:ext cx="1114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5" name="Google Shape;925;p85"/>
          <p:cNvSpPr/>
          <p:nvPr/>
        </p:nvSpPr>
        <p:spPr>
          <a:xfrm>
            <a:off x="8683000" y="2972767"/>
            <a:ext cx="2322400" cy="6360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933">
                <a:latin typeface="Overpass"/>
                <a:ea typeface="Overpass"/>
                <a:cs typeface="Overpass"/>
                <a:sym typeface="Overpass"/>
              </a:rPr>
              <a:t>DOG</a:t>
            </a:r>
            <a:endParaRPr sz="2933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26" name="Google Shape;926;p85"/>
          <p:cNvSpPr txBox="1"/>
          <p:nvPr/>
        </p:nvSpPr>
        <p:spPr>
          <a:xfrm>
            <a:off x="8181132" y="3664700"/>
            <a:ext cx="3442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Prediction on 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Test Image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86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4" name="Google Shape;93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12" y="1495161"/>
            <a:ext cx="2407400" cy="16020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5" name="Google Shape;935;p86"/>
          <p:cNvSpPr txBox="1"/>
          <p:nvPr/>
        </p:nvSpPr>
        <p:spPr>
          <a:xfrm>
            <a:off x="-1" y="3097167"/>
            <a:ext cx="3442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Test Image 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from X_test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36" name="Google Shape;936;p86"/>
          <p:cNvSpPr txBox="1"/>
          <p:nvPr/>
        </p:nvSpPr>
        <p:spPr>
          <a:xfrm>
            <a:off x="-1" y="5134500"/>
            <a:ext cx="3442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Correct Label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from y_test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37" name="Google Shape;937;p86"/>
          <p:cNvSpPr/>
          <p:nvPr/>
        </p:nvSpPr>
        <p:spPr>
          <a:xfrm>
            <a:off x="560200" y="4498500"/>
            <a:ext cx="2322400" cy="636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933">
                <a:latin typeface="Overpass"/>
                <a:ea typeface="Overpass"/>
                <a:cs typeface="Overpass"/>
                <a:sym typeface="Overpass"/>
              </a:rPr>
              <a:t>DOG</a:t>
            </a:r>
            <a:endParaRPr sz="2933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38" name="Google Shape;938;p86"/>
          <p:cNvSpPr/>
          <p:nvPr/>
        </p:nvSpPr>
        <p:spPr>
          <a:xfrm>
            <a:off x="4623400" y="2267567"/>
            <a:ext cx="2945200" cy="20464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TRAINED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39" name="Google Shape;939;p86"/>
          <p:cNvCxnSpPr>
            <a:endCxn id="938" idx="1"/>
          </p:cNvCxnSpPr>
          <p:nvPr/>
        </p:nvCxnSpPr>
        <p:spPr>
          <a:xfrm>
            <a:off x="2959000" y="2295167"/>
            <a:ext cx="1664400" cy="995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0" name="Google Shape;940;p86"/>
          <p:cNvCxnSpPr>
            <a:stCxn id="938" idx="3"/>
          </p:cNvCxnSpPr>
          <p:nvPr/>
        </p:nvCxnSpPr>
        <p:spPr>
          <a:xfrm>
            <a:off x="7568600" y="3290767"/>
            <a:ext cx="1114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1" name="Google Shape;941;p86"/>
          <p:cNvSpPr/>
          <p:nvPr/>
        </p:nvSpPr>
        <p:spPr>
          <a:xfrm>
            <a:off x="8683000" y="2972767"/>
            <a:ext cx="2322400" cy="6360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933">
                <a:latin typeface="Overpass"/>
                <a:ea typeface="Overpass"/>
                <a:cs typeface="Overpass"/>
                <a:sym typeface="Overpass"/>
              </a:rPr>
              <a:t>DOG</a:t>
            </a:r>
            <a:endParaRPr sz="2933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42" name="Google Shape;942;p86"/>
          <p:cNvSpPr txBox="1"/>
          <p:nvPr/>
        </p:nvSpPr>
        <p:spPr>
          <a:xfrm>
            <a:off x="8181132" y="3664700"/>
            <a:ext cx="3442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Prediction on 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Test Image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43" name="Google Shape;943;p86"/>
          <p:cNvSpPr/>
          <p:nvPr/>
        </p:nvSpPr>
        <p:spPr>
          <a:xfrm>
            <a:off x="4973400" y="5098800"/>
            <a:ext cx="6304800" cy="995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>
                <a:latin typeface="Overpass"/>
                <a:ea typeface="Overpass"/>
                <a:cs typeface="Overpass"/>
                <a:sym typeface="Overpass"/>
              </a:rPr>
              <a:t>DOG == DOG ?</a:t>
            </a:r>
            <a:endParaRPr sz="3467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44" name="Google Shape;944;p86"/>
          <p:cNvSpPr txBox="1"/>
          <p:nvPr/>
        </p:nvSpPr>
        <p:spPr>
          <a:xfrm>
            <a:off x="4111800" y="6094400"/>
            <a:ext cx="8028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Compare Prediction to Correct Label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945" name="Google Shape;945;p86"/>
          <p:cNvCxnSpPr>
            <a:stCxn id="937" idx="3"/>
            <a:endCxn id="943" idx="1"/>
          </p:cNvCxnSpPr>
          <p:nvPr/>
        </p:nvCxnSpPr>
        <p:spPr>
          <a:xfrm>
            <a:off x="2882600" y="4816500"/>
            <a:ext cx="2090800" cy="7800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6" name="Google Shape;946;p86"/>
          <p:cNvCxnSpPr>
            <a:stCxn id="941" idx="3"/>
            <a:endCxn id="943" idx="3"/>
          </p:cNvCxnSpPr>
          <p:nvPr/>
        </p:nvCxnSpPr>
        <p:spPr>
          <a:xfrm>
            <a:off x="11005400" y="3290767"/>
            <a:ext cx="272800" cy="2306000"/>
          </a:xfrm>
          <a:prstGeom prst="curvedConnector3">
            <a:avLst>
              <a:gd name="adj1" fmla="val 216386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7" name="Google Shape;947;p86"/>
          <p:cNvSpPr/>
          <p:nvPr/>
        </p:nvSpPr>
        <p:spPr>
          <a:xfrm>
            <a:off x="5115833" y="5162600"/>
            <a:ext cx="884800" cy="868000"/>
          </a:xfrm>
          <a:prstGeom prst="donut">
            <a:avLst>
              <a:gd name="adj" fmla="val 25000"/>
            </a:avLst>
          </a:prstGeom>
          <a:solidFill>
            <a:srgbClr val="00FF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7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5" name="Google Shape;95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12" y="1495161"/>
            <a:ext cx="2407400" cy="16020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56" name="Google Shape;956;p87"/>
          <p:cNvSpPr txBox="1"/>
          <p:nvPr/>
        </p:nvSpPr>
        <p:spPr>
          <a:xfrm>
            <a:off x="-1" y="3097167"/>
            <a:ext cx="3442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Test Image 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from X_test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57" name="Google Shape;957;p87"/>
          <p:cNvSpPr txBox="1"/>
          <p:nvPr/>
        </p:nvSpPr>
        <p:spPr>
          <a:xfrm>
            <a:off x="-1" y="5134500"/>
            <a:ext cx="3442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Correct Label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from y_test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58" name="Google Shape;958;p87"/>
          <p:cNvSpPr/>
          <p:nvPr/>
        </p:nvSpPr>
        <p:spPr>
          <a:xfrm>
            <a:off x="560200" y="4498500"/>
            <a:ext cx="2322400" cy="636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933">
                <a:latin typeface="Overpass"/>
                <a:ea typeface="Overpass"/>
                <a:cs typeface="Overpass"/>
                <a:sym typeface="Overpass"/>
              </a:rPr>
              <a:t>DOG</a:t>
            </a:r>
            <a:endParaRPr sz="2933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59" name="Google Shape;959;p87"/>
          <p:cNvSpPr/>
          <p:nvPr/>
        </p:nvSpPr>
        <p:spPr>
          <a:xfrm>
            <a:off x="4623400" y="2267567"/>
            <a:ext cx="2945200" cy="20464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TRAINED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60" name="Google Shape;960;p87"/>
          <p:cNvCxnSpPr>
            <a:endCxn id="959" idx="1"/>
          </p:cNvCxnSpPr>
          <p:nvPr/>
        </p:nvCxnSpPr>
        <p:spPr>
          <a:xfrm>
            <a:off x="2959000" y="2295167"/>
            <a:ext cx="1664400" cy="995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1" name="Google Shape;961;p87"/>
          <p:cNvCxnSpPr>
            <a:stCxn id="959" idx="3"/>
          </p:cNvCxnSpPr>
          <p:nvPr/>
        </p:nvCxnSpPr>
        <p:spPr>
          <a:xfrm>
            <a:off x="7568600" y="3290767"/>
            <a:ext cx="1114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2" name="Google Shape;962;p87"/>
          <p:cNvSpPr/>
          <p:nvPr/>
        </p:nvSpPr>
        <p:spPr>
          <a:xfrm>
            <a:off x="8683000" y="2972767"/>
            <a:ext cx="2322400" cy="6360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933">
                <a:latin typeface="Overpass"/>
                <a:ea typeface="Overpass"/>
                <a:cs typeface="Overpass"/>
                <a:sym typeface="Overpass"/>
              </a:rPr>
              <a:t>CAT</a:t>
            </a:r>
            <a:endParaRPr sz="2933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63" name="Google Shape;963;p87"/>
          <p:cNvSpPr txBox="1"/>
          <p:nvPr/>
        </p:nvSpPr>
        <p:spPr>
          <a:xfrm>
            <a:off x="8181132" y="3664700"/>
            <a:ext cx="3442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Prediction on 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Test Image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64" name="Google Shape;964;p87"/>
          <p:cNvSpPr/>
          <p:nvPr/>
        </p:nvSpPr>
        <p:spPr>
          <a:xfrm>
            <a:off x="4973400" y="5098800"/>
            <a:ext cx="6304800" cy="995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>
                <a:latin typeface="Overpass"/>
                <a:ea typeface="Overpass"/>
                <a:cs typeface="Overpass"/>
                <a:sym typeface="Overpass"/>
              </a:rPr>
              <a:t>DOG == CAT ?</a:t>
            </a:r>
            <a:endParaRPr sz="3467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65" name="Google Shape;965;p87"/>
          <p:cNvSpPr txBox="1"/>
          <p:nvPr/>
        </p:nvSpPr>
        <p:spPr>
          <a:xfrm>
            <a:off x="4111800" y="6094400"/>
            <a:ext cx="8028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933" b="1">
                <a:latin typeface="Overpass"/>
                <a:ea typeface="Overpass"/>
                <a:cs typeface="Overpass"/>
                <a:sym typeface="Overpass"/>
              </a:rPr>
              <a:t>Compare Prediction to Correct Label</a:t>
            </a:r>
            <a:endParaRPr sz="2933" b="1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966" name="Google Shape;966;p87"/>
          <p:cNvCxnSpPr>
            <a:stCxn id="958" idx="3"/>
            <a:endCxn id="964" idx="1"/>
          </p:cNvCxnSpPr>
          <p:nvPr/>
        </p:nvCxnSpPr>
        <p:spPr>
          <a:xfrm>
            <a:off x="2882600" y="4816500"/>
            <a:ext cx="2090800" cy="7800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7" name="Google Shape;967;p87"/>
          <p:cNvCxnSpPr>
            <a:stCxn id="962" idx="3"/>
            <a:endCxn id="964" idx="3"/>
          </p:cNvCxnSpPr>
          <p:nvPr/>
        </p:nvCxnSpPr>
        <p:spPr>
          <a:xfrm>
            <a:off x="11005400" y="3290767"/>
            <a:ext cx="272800" cy="2306000"/>
          </a:xfrm>
          <a:prstGeom prst="curvedConnector3">
            <a:avLst>
              <a:gd name="adj1" fmla="val 216386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8" name="Google Shape;968;p87"/>
          <p:cNvSpPr/>
          <p:nvPr/>
        </p:nvSpPr>
        <p:spPr>
          <a:xfrm>
            <a:off x="5115300" y="5156800"/>
            <a:ext cx="879600" cy="87960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88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4" name="Google Shape;974;p8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repeat this process for all the images in our X test data.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At the end we will have a count of correct matches and a count of incorrect matches.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key realization we need to make, is that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real world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 all incorrect or correct matches hold equal value!</a:t>
            </a:r>
            <a:endParaRPr sz="3867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89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2" name="Google Shape;982;p8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in the real world, a single metric won’t tell the complete story!</a:t>
            </a:r>
            <a:endParaRPr sz="3867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understand all of this, let’s bring back the 4 metrics we mentioned and see how they are calculated.</a:t>
            </a:r>
            <a:endParaRPr sz="3867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organize our predicted values compared to the real values in a </a:t>
            </a:r>
            <a:r>
              <a:rPr lang="en" sz="3867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matrix.</a:t>
            </a: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867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FB7C2D5-9326-EFC1-A1AC-1A4842BF1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Traditional vs ML Programing</a:t>
            </a:r>
          </a:p>
        </p:txBody>
      </p:sp>
      <p:sp>
        <p:nvSpPr>
          <p:cNvPr id="410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 descr="A diagram of a program&#10;&#10;Description automatically generated">
            <a:extLst>
              <a:ext uri="{FF2B5EF4-FFF2-40B4-BE49-F238E27FC236}">
                <a16:creationId xmlns:a16="http://schemas.microsoft.com/office/drawing/2014/main" id="{23A1FC85-E609-DC87-3136-FE74B6EE4F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 bwMode="auto">
          <a:xfrm>
            <a:off x="5934105" y="2754773"/>
            <a:ext cx="5614416" cy="22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55C3C-95C9-956A-631B-506BED0E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627DA37-314F-43C3-926A-C54CC2F82963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4104" name="Picture 8" descr="Machine Learning vs. Traditional Programming Paradigm | Data Science Blog">
            <a:extLst>
              <a:ext uri="{FF2B5EF4-FFF2-40B4-BE49-F238E27FC236}">
                <a16:creationId xmlns:a16="http://schemas.microsoft.com/office/drawing/2014/main" id="{0C035CBC-E73D-F118-C909-4C5E2C60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87" y="2110683"/>
            <a:ext cx="4806978" cy="357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3641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90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0" name="Google Shape;990;p9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Accuracy in classification problems is the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number of correct predictions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made by the model divided by the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number of predictions.</a:t>
            </a:r>
            <a:endParaRPr sz="3867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1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8" name="Google Shape;998;p9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if the X_test set was 100 images and our model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correctly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predicted 80 images, then we have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80/100.</a:t>
            </a:r>
            <a:endParaRPr sz="3867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0.8 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80% accuracy.</a:t>
            </a:r>
            <a:endParaRPr sz="3867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92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6" name="Google Shape;1006;p9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sz="3867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Accuracy is useful when target classes are </a:t>
            </a:r>
            <a:r>
              <a:rPr lang="en" sz="3867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well balanced</a:t>
            </a:r>
            <a:endParaRPr sz="3867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our example, we would have roughly the </a:t>
            </a:r>
            <a:r>
              <a:rPr lang="en" sz="3867" dirty="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same amount of cat images as we have dog images</a:t>
            </a: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867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93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4" name="Google Shape;1014;p9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Accuracy is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 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good choice with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unbalanced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classes!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had 99 images of dogs and 1 image of a cat.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our model was simply a line that always predicted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dog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we would get 99% accuracy!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94"/>
          <p:cNvSpPr txBox="1">
            <a:spLocks noGrp="1"/>
          </p:cNvSpPr>
          <p:nvPr>
            <p:ph type="title"/>
          </p:nvPr>
        </p:nvSpPr>
        <p:spPr>
          <a:xfrm>
            <a:off x="1389900" y="394384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2" name="Google Shape;1022;p9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had 99 images of dogs and 1 image of a cat.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our model was simply a line that always predicted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dog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we would get 99% accuracy!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this situation we’ll want to understand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95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0" name="Google Shape;1030;p9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Recall/Sensitivity</a:t>
            </a:r>
          </a:p>
          <a:p>
            <a:pPr marL="1126050" lvl="1" indent="-457200">
              <a:lnSpc>
                <a:spcPct val="100000"/>
              </a:lnSpc>
              <a:buClr>
                <a:srgbClr val="434343"/>
              </a:buClr>
              <a:buSzPts val="2900"/>
            </a:pPr>
            <a:r>
              <a:rPr lang="en-US" sz="28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TP/(TP+FN)</a:t>
            </a:r>
          </a:p>
          <a:p>
            <a:pPr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-US" sz="32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Ability of a model to find all the relevant cases within a dataset. </a:t>
            </a:r>
          </a:p>
          <a:p>
            <a:pPr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2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precise definition of recall is the number of true positives </a:t>
            </a:r>
            <a:r>
              <a:rPr lang="en" sz="32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divided by</a:t>
            </a:r>
            <a:r>
              <a:rPr lang="en" sz="32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number of true positives plus the number of false negatives. </a:t>
            </a:r>
            <a:endParaRPr sz="32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D313-AACE-9798-BFF0-96FFB9BD5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 Evaluation</a:t>
            </a:r>
            <a:endParaRPr lang="en-00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EB3B0-4B67-E544-2D7E-283ABD497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Assume, a data set of 100 possible cancer patients whose  only 10 patients have really cancer</a:t>
            </a:r>
          </a:p>
          <a:p>
            <a:r>
              <a:rPr lang="en-US" sz="3600" b="1" dirty="0"/>
              <a:t>Recall</a:t>
            </a:r>
            <a:r>
              <a:rPr lang="en-US" sz="3600" dirty="0"/>
              <a:t>: </a:t>
            </a:r>
            <a:r>
              <a:rPr lang="en-US" sz="36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TP/(TP+FN)</a:t>
            </a:r>
          </a:p>
          <a:p>
            <a:r>
              <a:rPr lang="en-US" sz="3600" dirty="0"/>
              <a:t>Let, our model identified 5 patients have cancer. So, </a:t>
            </a:r>
            <a:r>
              <a:rPr lang="en-US" sz="3600" dirty="0">
                <a:solidFill>
                  <a:srgbClr val="002060"/>
                </a:solidFill>
              </a:rPr>
              <a:t>True Positive = 5, False Negative = 5</a:t>
            </a:r>
          </a:p>
          <a:p>
            <a:r>
              <a:rPr lang="en-US" sz="3600" b="1" dirty="0"/>
              <a:t>Recall</a:t>
            </a:r>
            <a:r>
              <a:rPr lang="en-US" sz="3600" dirty="0"/>
              <a:t> = 5/10 = .5 = 50 %</a:t>
            </a:r>
          </a:p>
          <a:p>
            <a:r>
              <a:rPr lang="en-US" sz="3600" b="1" dirty="0">
                <a:solidFill>
                  <a:srgbClr val="7030A0"/>
                </a:solidFill>
              </a:rPr>
              <a:t>Recall</a:t>
            </a:r>
            <a:r>
              <a:rPr lang="en-US" sz="3600" dirty="0">
                <a:solidFill>
                  <a:srgbClr val="7030A0"/>
                </a:solidFill>
              </a:rPr>
              <a:t> works on false negative- finds the number of unidentified real cancer patients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E2F91-01F1-AE27-D3C5-B1DE6E778E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97426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96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8" name="Google Shape;1038;p9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Ability of a classification model to identify only the relevant data points.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 is defined as the number of true positives divided by the number of true positives plus the number of false positives. 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87757-900E-1382-049D-81A619C96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6544-E0A5-8A77-3812-0EBFA7C7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 Evaluation</a:t>
            </a:r>
            <a:endParaRPr lang="en-00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E4E3E-6974-CC10-BD00-417811E02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Assume, a data set of 100 possible cancer patients whose  only 5 patients have really cancer</a:t>
            </a:r>
          </a:p>
          <a:p>
            <a:r>
              <a:rPr lang="en-US" sz="3600" b="1" dirty="0"/>
              <a:t>Precision</a:t>
            </a:r>
            <a:r>
              <a:rPr lang="en-US" sz="3600" dirty="0"/>
              <a:t>: </a:t>
            </a:r>
            <a:r>
              <a:rPr lang="en-US" sz="36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TP/(TP+FP)</a:t>
            </a:r>
          </a:p>
          <a:p>
            <a:r>
              <a:rPr lang="en-US" sz="3600" dirty="0"/>
              <a:t>Let, our model predicted all100 patients have cancer. So, </a:t>
            </a:r>
            <a:r>
              <a:rPr lang="en-US" sz="3600" dirty="0">
                <a:solidFill>
                  <a:srgbClr val="002060"/>
                </a:solidFill>
              </a:rPr>
              <a:t>True Positive + False Positive = 100</a:t>
            </a:r>
          </a:p>
          <a:p>
            <a:r>
              <a:rPr lang="en-US" sz="3600" dirty="0"/>
              <a:t>But only 5 patients have cancer. </a:t>
            </a:r>
            <a:r>
              <a:rPr lang="en-US" sz="3600" dirty="0">
                <a:solidFill>
                  <a:srgbClr val="002060"/>
                </a:solidFill>
              </a:rPr>
              <a:t>True Positive = 5</a:t>
            </a:r>
          </a:p>
          <a:p>
            <a:r>
              <a:rPr lang="en-US" sz="3600" b="1" dirty="0"/>
              <a:t>Precision</a:t>
            </a:r>
            <a:r>
              <a:rPr lang="en-US" sz="3600" dirty="0"/>
              <a:t> = 5/100 = .05 = 5%</a:t>
            </a:r>
          </a:p>
          <a:p>
            <a:r>
              <a:rPr lang="en-US" sz="3600" dirty="0">
                <a:solidFill>
                  <a:srgbClr val="FF0000"/>
                </a:solidFill>
              </a:rPr>
              <a:t>Precision works on false positive- finds the number of real cancer patients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645DA-0506-9FE7-808B-5245401DA1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58370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2052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1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 descr="Precision &amp; Recall - by Simon Cross - Tradeoffs and Payoffs">
            <a:extLst>
              <a:ext uri="{FF2B5EF4-FFF2-40B4-BE49-F238E27FC236}">
                <a16:creationId xmlns:a16="http://schemas.microsoft.com/office/drawing/2014/main" id="{1A75C7A8-F15B-4BBD-5596-A7704456B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3647" y="1773425"/>
            <a:ext cx="4730214" cy="331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53" name="Freeform: Shape 2052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045" name="Google Shape;1045;p97"/>
          <p:cNvSpPr txBox="1">
            <a:spLocks noGrp="1"/>
          </p:cNvSpPr>
          <p:nvPr>
            <p:ph type="title"/>
          </p:nvPr>
        </p:nvSpPr>
        <p:spPr>
          <a:xfrm>
            <a:off x="786384" y="841249"/>
            <a:ext cx="5692953" cy="258713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Montserrat"/>
              </a:rPr>
              <a:t>Model Evaluation:</a:t>
            </a:r>
            <a:br>
              <a:rPr lang="en-US" sz="4800" dirty="0">
                <a:solidFill>
                  <a:schemeClr val="bg1"/>
                </a:solidFill>
                <a:sym typeface="Montserrat"/>
              </a:rPr>
            </a:br>
            <a:r>
              <a:rPr lang="en-US" sz="4800" dirty="0">
                <a:solidFill>
                  <a:schemeClr val="bg1"/>
                </a:solidFill>
                <a:sym typeface="Montserrat"/>
              </a:rPr>
              <a:t>Recall and Precision</a:t>
            </a:r>
            <a:br>
              <a:rPr lang="en-US" sz="4800" dirty="0">
                <a:solidFill>
                  <a:schemeClr val="bg1"/>
                </a:solidFill>
                <a:sym typeface="Montserrat"/>
              </a:rPr>
            </a:b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  <a:sym typeface="Montserrat"/>
            </a:endParaRPr>
          </a:p>
        </p:txBody>
      </p:sp>
      <p:sp>
        <p:nvSpPr>
          <p:cNvPr id="1046" name="Google Shape;1046;p97"/>
          <p:cNvSpPr txBox="1">
            <a:spLocks noGrp="1"/>
          </p:cNvSpPr>
          <p:nvPr>
            <p:ph type="body" idx="1"/>
          </p:nvPr>
        </p:nvSpPr>
        <p:spPr>
          <a:xfrm>
            <a:off x="786383" y="3566810"/>
            <a:ext cx="5692953" cy="265111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sym typeface="Montserrat"/>
              </a:rPr>
              <a:t>Often you have a trade-off between Recall and Precision.</a:t>
            </a:r>
          </a:p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sym typeface="Montserrat"/>
              </a:rPr>
              <a:t>While recall expresses the ability to find all relevant instances in a dataset, precision expresses the proportion of the data points our model says was relevant were relevant.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3AFC-9201-8373-0037-4249B8AE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Related Fields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DD440-485A-0C0B-3508-A851D760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00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A8A67B-B7C9-D8D8-A110-B7A4F9BB7A01}"/>
              </a:ext>
            </a:extLst>
          </p:cNvPr>
          <p:cNvGrpSpPr/>
          <p:nvPr/>
        </p:nvGrpSpPr>
        <p:grpSpPr>
          <a:xfrm>
            <a:off x="4725648" y="805512"/>
            <a:ext cx="7146561" cy="4380851"/>
            <a:chOff x="1219200" y="1066800"/>
            <a:chExt cx="6248400" cy="3962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8DFB63B-EF8B-C469-2616-8F7BB3559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3429000"/>
              <a:ext cx="27432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psychological models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70377F-BBE9-7C73-95F2-F24A09B3F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0" y="1066800"/>
              <a:ext cx="1066800" cy="990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data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mining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C2C5F50-7059-AA54-9A6D-B2F0B0980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819400"/>
              <a:ext cx="2286000" cy="838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cognitive science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18DA707-7F3B-E7EC-A512-816FC239E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133600"/>
              <a:ext cx="2133600" cy="838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decision theory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481E644-993E-20D0-A231-D3BF0E1DF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200" y="2438400"/>
              <a:ext cx="26670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information theory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ED0C7C-04EC-D547-780F-2642B36D4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3048000"/>
              <a:ext cx="1752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databases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B00FB0-0102-9047-78A7-EFB4172A8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1752600"/>
              <a:ext cx="2286000" cy="2362200"/>
            </a:xfrm>
            <a:prstGeom prst="ellipse">
              <a:avLst/>
            </a:prstGeom>
            <a:noFill/>
            <a:ln w="3810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machine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learning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93D2931-D916-A81C-4B28-A08D5DB78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3733800"/>
              <a:ext cx="1676400" cy="1066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neuroscience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815CC62-8B0C-90FB-48EE-F35642965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1600200"/>
              <a:ext cx="1828800" cy="1143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statistics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BCC2311-1DEE-C2D4-7803-E69777E10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3733800"/>
              <a:ext cx="1447800" cy="1295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evolutionary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models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FAB2171-7CC0-DA32-A556-F2AC7E91A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1295400"/>
              <a:ext cx="1981200" cy="762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control theory</a:t>
              </a: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202F6A-326C-2A45-B267-C57EDEDBD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6</a:t>
            </a:fld>
            <a:endParaRPr lang="en-001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E01396EF-8E20-DA80-58D8-739C6E8D97D4}"/>
              </a:ext>
            </a:extLst>
          </p:cNvPr>
          <p:cNvSpPr txBox="1">
            <a:spLocks noChangeArrowheads="1"/>
          </p:cNvSpPr>
          <p:nvPr/>
        </p:nvSpPr>
        <p:spPr>
          <a:xfrm>
            <a:off x="319792" y="3889650"/>
            <a:ext cx="5451694" cy="116203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Tx/>
              <a:buNone/>
            </a:pPr>
            <a:r>
              <a:rPr lang="en-US" altLang="en-US" sz="2400" i="1" dirty="0">
                <a:solidFill>
                  <a:srgbClr val="002060"/>
                </a:solidFill>
              </a:rPr>
              <a:t>Machine learning</a:t>
            </a:r>
            <a:r>
              <a:rPr lang="en-US" altLang="en-US" sz="2400" dirty="0">
                <a:solidFill>
                  <a:srgbClr val="002060"/>
                </a:solidFill>
              </a:rPr>
              <a:t> is primarily concerned with the accuracy and effectiveness of the </a:t>
            </a:r>
            <a:r>
              <a:rPr lang="en-US" altLang="en-US" sz="2400" i="1" dirty="0">
                <a:solidFill>
                  <a:srgbClr val="002060"/>
                </a:solidFill>
              </a:rPr>
              <a:t>computer system</a:t>
            </a:r>
            <a:r>
              <a:rPr lang="en-US" altLang="en-US" sz="2400" dirty="0">
                <a:solidFill>
                  <a:srgbClr val="002060"/>
                </a:solidFill>
              </a:rPr>
              <a:t>.</a:t>
            </a:r>
            <a:endParaRPr lang="en-US" altLang="en-US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9314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98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4" name="Google Shape;1054;p9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F1-Score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cases where we want to find an optimal blend of precision and recall we can combine the two metrics using what is called the F1 score.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99"/>
          <p:cNvSpPr txBox="1">
            <a:spLocks noGrp="1"/>
          </p:cNvSpPr>
          <p:nvPr>
            <p:ph type="title"/>
          </p:nvPr>
        </p:nvSpPr>
        <p:spPr>
          <a:xfrm>
            <a:off x="415600" y="384361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2" name="Google Shape;1062;p9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F1-Score</a:t>
            </a:r>
            <a:endParaRPr sz="3867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F1 score is the </a:t>
            </a:r>
            <a:r>
              <a:rPr lang="en" sz="3867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harmonic mean of precision and recall </a:t>
            </a: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taking both metrics into account in the following equation:</a:t>
            </a:r>
            <a:endParaRPr sz="3867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5" name="Google Shape;106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767" y="4009706"/>
            <a:ext cx="6164467" cy="2082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00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1" name="Google Shape;1071;p10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F1-Score</a:t>
            </a:r>
            <a:endParaRPr sz="3867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use the harmonic mean instead of a simple average because it punishes extreme values. </a:t>
            </a:r>
            <a:endParaRPr sz="3867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classifier with a precision of 1.0 and a recall of 0.0 has a simple average of 0.5 but an F1 score of 0.</a:t>
            </a:r>
          </a:p>
          <a:p>
            <a:pPr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867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04"/>
          <p:cNvSpPr txBox="1"/>
          <p:nvPr/>
        </p:nvSpPr>
        <p:spPr>
          <a:xfrm>
            <a:off x="1389900" y="281384"/>
            <a:ext cx="9415600" cy="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4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7" name="Google Shape;1117;p104"/>
          <p:cNvSpPr txBox="1"/>
          <p:nvPr/>
        </p:nvSpPr>
        <p:spPr>
          <a:xfrm>
            <a:off x="7162000" y="1990000"/>
            <a:ext cx="2416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Math &amp;</a:t>
            </a:r>
            <a:endParaRPr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Statistics</a:t>
            </a:r>
            <a:endParaRPr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8" name="Google Shape;1118;p104"/>
          <p:cNvSpPr txBox="1"/>
          <p:nvPr/>
        </p:nvSpPr>
        <p:spPr>
          <a:xfrm>
            <a:off x="5497200" y="4762233"/>
            <a:ext cx="2416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Domain</a:t>
            </a:r>
            <a:endParaRPr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Knowledge</a:t>
            </a:r>
            <a:endParaRPr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104"/>
          <p:cNvSpPr txBox="1"/>
          <p:nvPr/>
        </p:nvSpPr>
        <p:spPr>
          <a:xfrm>
            <a:off x="5987600" y="2168800"/>
            <a:ext cx="1317200" cy="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" name="Google Shape;1120;p104"/>
          <p:cNvSpPr txBox="1"/>
          <p:nvPr/>
        </p:nvSpPr>
        <p:spPr>
          <a:xfrm>
            <a:off x="5113133" y="3723393"/>
            <a:ext cx="13172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Software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1" name="Google Shape;1121;p104"/>
          <p:cNvSpPr txBox="1"/>
          <p:nvPr/>
        </p:nvSpPr>
        <p:spPr>
          <a:xfrm>
            <a:off x="6862100" y="3665084"/>
            <a:ext cx="1317200" cy="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2" name="Google Shape;1122;p104"/>
          <p:cNvSpPr txBox="1"/>
          <p:nvPr/>
        </p:nvSpPr>
        <p:spPr>
          <a:xfrm>
            <a:off x="6335967" y="3209200"/>
            <a:ext cx="598800" cy="5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DS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3" name="Google Shape;1123;p104"/>
          <p:cNvSpPr txBox="1"/>
          <p:nvPr/>
        </p:nvSpPr>
        <p:spPr>
          <a:xfrm>
            <a:off x="307200" y="326317"/>
            <a:ext cx="113608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Model Evaluation</a:t>
            </a:r>
            <a:endParaRPr sz="4000" dirty="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 descr="A diagram of negative and negative&#10;&#10;Description automatically generated">
            <a:extLst>
              <a:ext uri="{FF2B5EF4-FFF2-40B4-BE49-F238E27FC236}">
                <a16:creationId xmlns:a16="http://schemas.microsoft.com/office/drawing/2014/main" id="{918208B5-9FF1-935C-5DDD-45162CE60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852" y="0"/>
            <a:ext cx="3870398" cy="2351267"/>
          </a:xfrm>
          <a:prstGeom prst="rect">
            <a:avLst/>
          </a:prstGeom>
        </p:spPr>
      </p:pic>
      <p:graphicFrame>
        <p:nvGraphicFramePr>
          <p:cNvPr id="1126" name="Google Shape;1124;p104">
            <a:extLst>
              <a:ext uri="{FF2B5EF4-FFF2-40B4-BE49-F238E27FC236}">
                <a16:creationId xmlns:a16="http://schemas.microsoft.com/office/drawing/2014/main" id="{DDEE2EE3-B8C6-597B-7FAC-EBE38BCF41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4676276"/>
              </p:ext>
            </p:extLst>
          </p:nvPr>
        </p:nvGraphicFramePr>
        <p:xfrm>
          <a:off x="603600" y="1990000"/>
          <a:ext cx="10768000" cy="445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52E4B-87F5-EC10-6217-B7E1B8171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Performance Metrics/Model Evaluation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2E849-868B-7EFA-9A46-F0F7BAD47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00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D2BF4-06E5-0CFC-86F0-91536045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64</a:t>
            </a:fld>
            <a:endParaRPr lang="en-001"/>
          </a:p>
        </p:txBody>
      </p:sp>
      <p:pic>
        <p:nvPicPr>
          <p:cNvPr id="1026" name="Picture 2" descr="What is Precision, Recall, and F1-score? | Kaggle">
            <a:extLst>
              <a:ext uri="{FF2B5EF4-FFF2-40B4-BE49-F238E27FC236}">
                <a16:creationId xmlns:a16="http://schemas.microsoft.com/office/drawing/2014/main" id="{95EFE5CD-D512-2D3D-E880-49597EDF3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14" y="1800201"/>
            <a:ext cx="9669905" cy="469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878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1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Evaluating Performance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5" name="Google Shape;1205;p110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667"/>
              <a:t>REGRESSION</a:t>
            </a:r>
            <a:endParaRPr sz="4667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11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Evaluating Regression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3" name="Google Shape;1213;p1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8786">
              <a:buSzPts val="3000"/>
              <a:buFont typeface="Montserrat"/>
              <a:buChar char="●"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Let’s take a moment now to discuss evaluating Regression Models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-558786">
              <a:buSzPts val="3000"/>
              <a:buFont typeface="Montserrat"/>
              <a:buChar char="●"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Regression is a task when a model attempts to predict continuous values (unlike categorical values, which is classification)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12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Evaluating Regression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1" name="Google Shape;1221;p11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8786">
              <a:buSzPts val="3000"/>
              <a:buFont typeface="Montserrat"/>
              <a:buChar char="●"/>
            </a:pPr>
            <a:r>
              <a:rPr lang="en" sz="4000" dirty="0">
                <a:latin typeface="Montserrat"/>
                <a:ea typeface="Montserrat"/>
                <a:cs typeface="Montserrat"/>
                <a:sym typeface="Montserrat"/>
              </a:rPr>
              <a:t>You may have heard of some evaluation metrics like accuracy or recall.</a:t>
            </a:r>
            <a:endParaRPr sz="4000" dirty="0">
              <a:latin typeface="Montserrat"/>
              <a:ea typeface="Montserrat"/>
              <a:cs typeface="Montserrat"/>
              <a:sym typeface="Montserrat"/>
            </a:endParaRPr>
          </a:p>
          <a:p>
            <a:pPr indent="-558786">
              <a:buSzPts val="3000"/>
              <a:buFont typeface="Montserrat"/>
              <a:buChar char="●"/>
            </a:pPr>
            <a:r>
              <a:rPr lang="en" sz="4000" dirty="0">
                <a:latin typeface="Montserrat"/>
                <a:ea typeface="Montserrat"/>
                <a:cs typeface="Montserrat"/>
                <a:sym typeface="Montserrat"/>
              </a:rPr>
              <a:t>These sort of metrics aren’t useful for regression problems, we need metrics designed for </a:t>
            </a:r>
            <a:r>
              <a:rPr lang="en" sz="4000" b="1" dirty="0">
                <a:latin typeface="Montserrat"/>
                <a:ea typeface="Montserrat"/>
                <a:cs typeface="Montserrat"/>
                <a:sym typeface="Montserrat"/>
              </a:rPr>
              <a:t>continuous</a:t>
            </a:r>
            <a:r>
              <a:rPr lang="en" sz="4000" dirty="0">
                <a:latin typeface="Montserrat"/>
                <a:ea typeface="Montserrat"/>
                <a:cs typeface="Montserrat"/>
                <a:sym typeface="Montserrat"/>
              </a:rPr>
              <a:t> values!</a:t>
            </a:r>
            <a:endParaRPr sz="4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13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Evaluating Regression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9" name="Google Shape;1229;p1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8786">
              <a:buSzPts val="3000"/>
              <a:buFont typeface="Montserrat"/>
              <a:buChar char="●"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For example, attempting to predict the price of a house given its features is a </a:t>
            </a:r>
            <a:r>
              <a:rPr lang="en" sz="4000" b="1">
                <a:latin typeface="Montserrat"/>
                <a:ea typeface="Montserrat"/>
                <a:cs typeface="Montserrat"/>
                <a:sym typeface="Montserrat"/>
              </a:rPr>
              <a:t>regression task.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-558786">
              <a:buSzPts val="3000"/>
              <a:buFont typeface="Montserrat"/>
              <a:buChar char="●"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Attempting to predict the country a house is in given its features would be a classification task.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14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Evaluating Regression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7" name="Google Shape;1237;p1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8786">
              <a:buSzPts val="3000"/>
              <a:buFont typeface="Montserrat"/>
              <a:buChar char="●"/>
            </a:pPr>
            <a:r>
              <a:rPr lang="en" sz="4000" dirty="0">
                <a:latin typeface="Montserrat"/>
                <a:ea typeface="Montserrat"/>
                <a:cs typeface="Montserrat"/>
                <a:sym typeface="Montserrat"/>
              </a:rPr>
              <a:t>Most common evaluation metrics:</a:t>
            </a:r>
            <a:endParaRPr sz="4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219169" indent="-558786">
              <a:buSzPts val="3000"/>
              <a:buFont typeface="Montserrat"/>
              <a:buChar char="○"/>
            </a:pPr>
            <a:r>
              <a:rPr lang="en" sz="3600" b="1" dirty="0">
                <a:latin typeface="Montserrat"/>
                <a:ea typeface="Montserrat"/>
                <a:cs typeface="Montserrat"/>
                <a:sym typeface="Montserrat"/>
              </a:rPr>
              <a:t>Mean Absolute Error (MAE)</a:t>
            </a:r>
            <a:endParaRPr sz="36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219169" indent="-558786">
              <a:buSzPts val="3000"/>
              <a:buFont typeface="Montserrat"/>
              <a:buChar char="○"/>
            </a:pPr>
            <a:r>
              <a:rPr lang="en" sz="3600" b="1" dirty="0">
                <a:latin typeface="Montserrat"/>
                <a:ea typeface="Montserrat"/>
                <a:cs typeface="Montserrat"/>
                <a:sym typeface="Montserrat"/>
              </a:rPr>
              <a:t>Mean Squared Error (MSE)</a:t>
            </a:r>
            <a:endParaRPr sz="36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219169" indent="-558786">
              <a:buSzPts val="3000"/>
              <a:buFont typeface="Montserrat"/>
              <a:buChar char="○"/>
            </a:pPr>
            <a:r>
              <a:rPr lang="en" sz="3600" b="1" dirty="0">
                <a:latin typeface="Montserrat"/>
                <a:ea typeface="Montserrat"/>
                <a:cs typeface="Montserrat"/>
                <a:sym typeface="Montserrat"/>
              </a:rPr>
              <a:t>Root Mean Square Error (RMSE)</a:t>
            </a:r>
            <a:endParaRPr sz="36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828754" indent="0">
              <a:spcBef>
                <a:spcPts val="2133"/>
              </a:spcBef>
              <a:spcAft>
                <a:spcPts val="2133"/>
              </a:spcAft>
              <a:buNone/>
            </a:pPr>
            <a:endParaRPr sz="4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CEF40-AC2D-58D7-132B-56210637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ML Applications</a:t>
            </a:r>
            <a:endParaRPr lang="en-001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7006C-5D16-A564-8D6C-396955AF6B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n-US" sz="2000"/>
              <a:t>Fraud detection.</a:t>
            </a:r>
          </a:p>
          <a:p>
            <a:r>
              <a:rPr lang="en-US" sz="2000"/>
              <a:t>Web search results.</a:t>
            </a:r>
          </a:p>
          <a:p>
            <a:r>
              <a:rPr lang="en-US" sz="2000"/>
              <a:t>Real-time ads on web pages </a:t>
            </a:r>
          </a:p>
          <a:p>
            <a:r>
              <a:rPr lang="en-US" sz="2000"/>
              <a:t>Credit scoring.</a:t>
            </a:r>
          </a:p>
          <a:p>
            <a:r>
              <a:rPr lang="en-US" sz="2000"/>
              <a:t>Prediction of equipment failures.</a:t>
            </a:r>
          </a:p>
          <a:p>
            <a:r>
              <a:rPr lang="en-US" sz="2000"/>
              <a:t>New pricing models.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BF117A-FED8-5354-4FF6-4854AEC83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n-US" sz="2000"/>
              <a:t>Network intrusion detection.</a:t>
            </a:r>
          </a:p>
          <a:p>
            <a:r>
              <a:rPr lang="en-US" sz="2000"/>
              <a:t>Recommendation Engines</a:t>
            </a:r>
          </a:p>
          <a:p>
            <a:r>
              <a:rPr lang="en-US" sz="2000"/>
              <a:t>Customer Segmentation</a:t>
            </a:r>
          </a:p>
          <a:p>
            <a:r>
              <a:rPr lang="en-US" sz="2000"/>
              <a:t>Text Sentiment Analysis</a:t>
            </a:r>
          </a:p>
          <a:p>
            <a:r>
              <a:rPr lang="en-US" sz="2000"/>
              <a:t>Customer Churn</a:t>
            </a:r>
          </a:p>
          <a:p>
            <a:r>
              <a:rPr lang="en-US" sz="2000"/>
              <a:t>Pattern and image recognition.</a:t>
            </a:r>
          </a:p>
          <a:p>
            <a:r>
              <a:rPr lang="en-US" sz="2000"/>
              <a:t>Email spam filtering.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ADB1D-8470-2993-3961-DEDA05DBE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2366" y="6356350"/>
            <a:ext cx="215143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27DA37-314F-43C3-926A-C54CC2F82963}" type="slidenum">
              <a:rPr lang="en-001" smtClean="0"/>
              <a:pPr>
                <a:spcAft>
                  <a:spcPts val="600"/>
                </a:spcAft>
              </a:pPr>
              <a:t>7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0258134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094DE5E8-C080-45A4-B2F4-8FE7D8F8E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3082" name="Color Cover">
              <a:extLst>
                <a:ext uri="{FF2B5EF4-FFF2-40B4-BE49-F238E27FC236}">
                  <a16:creationId xmlns:a16="http://schemas.microsoft.com/office/drawing/2014/main" id="{1FAC8321-8295-4F58-80B8-C1A774606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83" name="Color Cover">
              <a:extLst>
                <a:ext uri="{FF2B5EF4-FFF2-40B4-BE49-F238E27FC236}">
                  <a16:creationId xmlns:a16="http://schemas.microsoft.com/office/drawing/2014/main" id="{2BE89D78-556E-4C9E-A234-78B085023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9A28EBCD-582B-4E3B-AB95-15EA16034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3086" name="Color">
              <a:extLst>
                <a:ext uri="{FF2B5EF4-FFF2-40B4-BE49-F238E27FC236}">
                  <a16:creationId xmlns:a16="http://schemas.microsoft.com/office/drawing/2014/main" id="{49E29E18-2832-4FBD-901C-97986DBD0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87" name="Color">
              <a:extLst>
                <a:ext uri="{FF2B5EF4-FFF2-40B4-BE49-F238E27FC236}">
                  <a16:creationId xmlns:a16="http://schemas.microsoft.com/office/drawing/2014/main" id="{7327E470-287A-4E1E-8A04-A3596DBD9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74" name="Picture 2" descr="Regression: An Explanation of Regression Metrics And What Can Go Wrong | by  Divyanshu Mishra | Towards Data Science">
            <a:extLst>
              <a:ext uri="{FF2B5EF4-FFF2-40B4-BE49-F238E27FC236}">
                <a16:creationId xmlns:a16="http://schemas.microsoft.com/office/drawing/2014/main" id="{E1C7CC22-87F2-6280-2150-1839D9A2F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3366" y="733157"/>
            <a:ext cx="5824189" cy="262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8" name="Google Shape;1248;p115" descr="Screen Shot 2017-05-01 at 11.04.18 AM.png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708758" y="4146341"/>
            <a:ext cx="4358797" cy="1362123"/>
          </a:xfrm>
          <a:prstGeom prst="rect">
            <a:avLst/>
          </a:prstGeom>
          <a:noFill/>
        </p:spPr>
      </p:pic>
      <p:grpSp>
        <p:nvGrpSpPr>
          <p:cNvPr id="3089" name="Group 308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3090" name="Freeform: Shape 308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93" name="Freeform: Shape 309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94" name="Freeform: Shape 309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95" name="Freeform: Shape 309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96" name="Freeform: Shape 309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244" name="Google Shape;1244;p115"/>
          <p:cNvSpPr txBox="1">
            <a:spLocks noGrp="1"/>
          </p:cNvSpPr>
          <p:nvPr>
            <p:ph type="title"/>
          </p:nvPr>
        </p:nvSpPr>
        <p:spPr>
          <a:xfrm>
            <a:off x="1014985" y="819015"/>
            <a:ext cx="5392454" cy="275448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  <a:buClr>
                <a:schemeClr val="dk1"/>
              </a:buClr>
              <a:buSzPts val="1100"/>
            </a:pPr>
            <a:r>
              <a:rPr lang="en-US" sz="4800">
                <a:solidFill>
                  <a:schemeClr val="bg1"/>
                </a:solidFill>
                <a:sym typeface="Montserrat"/>
              </a:rPr>
              <a:t>Evaluating Regression</a:t>
            </a:r>
          </a:p>
          <a:p>
            <a:pPr>
              <a:spcBef>
                <a:spcPct val="0"/>
              </a:spcBef>
            </a:pPr>
            <a:endParaRPr lang="en-US" sz="4800">
              <a:solidFill>
                <a:schemeClr val="bg1"/>
              </a:solidFill>
              <a:sym typeface="Montserrat"/>
            </a:endParaRPr>
          </a:p>
        </p:txBody>
      </p:sp>
      <p:sp>
        <p:nvSpPr>
          <p:cNvPr id="1245" name="Google Shape;1245;p115"/>
          <p:cNvSpPr txBox="1">
            <a:spLocks noGrp="1"/>
          </p:cNvSpPr>
          <p:nvPr>
            <p:ph type="body" idx="1"/>
          </p:nvPr>
        </p:nvSpPr>
        <p:spPr>
          <a:xfrm>
            <a:off x="1014985" y="3627219"/>
            <a:ext cx="5392454" cy="241176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lnSpcReduction="10000"/>
          </a:bodyPr>
          <a:lstStyle/>
          <a:p>
            <a:pPr marL="380985" indent="0">
              <a:spcAft>
                <a:spcPts val="600"/>
              </a:spcAft>
              <a:buClr>
                <a:schemeClr val="dk2"/>
              </a:buClr>
              <a:buSzPts val="3000"/>
              <a:buNone/>
            </a:pPr>
            <a:r>
              <a:rPr lang="en-US" b="1" dirty="0">
                <a:solidFill>
                  <a:schemeClr val="bg1"/>
                </a:solidFill>
                <a:sym typeface="Montserrat"/>
              </a:rPr>
              <a:t>Mean Absolute Error (MAE)</a:t>
            </a:r>
          </a:p>
          <a:p>
            <a:pPr marL="1219169" indent="-228600">
              <a:spcAft>
                <a:spcPts val="60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sym typeface="Montserrat"/>
              </a:rPr>
              <a:t>This is the mean of the absolute value of errors.</a:t>
            </a:r>
          </a:p>
          <a:p>
            <a:pPr marL="1219169" indent="-228600">
              <a:spcAft>
                <a:spcPts val="60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sym typeface="Montserrat"/>
              </a:rPr>
              <a:t>Easy to understand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Google Shape;125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900" y="2128234"/>
            <a:ext cx="5948385" cy="3852841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116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Evaluating Regression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5" name="Google Shape;1255;p1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8786">
              <a:buSzPts val="3000"/>
              <a:buFont typeface="Montserrat"/>
              <a:buChar char="●"/>
            </a:pPr>
            <a:r>
              <a:rPr lang="en" sz="4000" dirty="0">
                <a:latin typeface="Montserrat"/>
                <a:ea typeface="Montserrat"/>
                <a:cs typeface="Montserrat"/>
                <a:sym typeface="Montserrat"/>
              </a:rPr>
              <a:t>MAE won’t punish large errors however.</a:t>
            </a:r>
            <a:endParaRPr sz="4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117"/>
          <p:cNvPicPr preferRelativeResize="0"/>
          <p:nvPr/>
        </p:nvPicPr>
        <p:blipFill rotWithShape="1">
          <a:blip r:embed="rId3">
            <a:alphaModFix/>
          </a:blip>
          <a:srcRect t="53246" r="49346"/>
          <a:stretch/>
        </p:blipFill>
        <p:spPr>
          <a:xfrm>
            <a:off x="3694600" y="2728733"/>
            <a:ext cx="4479667" cy="30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17"/>
          <p:cNvSpPr txBox="1">
            <a:spLocks noGrp="1"/>
          </p:cNvSpPr>
          <p:nvPr>
            <p:ph type="title"/>
          </p:nvPr>
        </p:nvSpPr>
        <p:spPr>
          <a:xfrm>
            <a:off x="415600" y="358267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Evaluating Regression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4" name="Google Shape;1264;p1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8786">
              <a:buSzPts val="3000"/>
              <a:buFont typeface="Montserrat"/>
              <a:buChar char="●"/>
            </a:pPr>
            <a:r>
              <a:rPr lang="en" sz="4000" dirty="0">
                <a:latin typeface="Montserrat"/>
                <a:ea typeface="Montserrat"/>
                <a:cs typeface="Montserrat"/>
                <a:sym typeface="Montserrat"/>
              </a:rPr>
              <a:t>MAE won’t punish large errors however.</a:t>
            </a:r>
            <a:endParaRPr sz="4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118"/>
          <p:cNvPicPr preferRelativeResize="0"/>
          <p:nvPr/>
        </p:nvPicPr>
        <p:blipFill rotWithShape="1">
          <a:blip r:embed="rId3">
            <a:alphaModFix/>
          </a:blip>
          <a:srcRect t="53246" r="49346"/>
          <a:stretch/>
        </p:blipFill>
        <p:spPr>
          <a:xfrm>
            <a:off x="3694600" y="2728733"/>
            <a:ext cx="4479667" cy="30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118"/>
          <p:cNvSpPr txBox="1">
            <a:spLocks noGrp="1"/>
          </p:cNvSpPr>
          <p:nvPr>
            <p:ph type="title"/>
          </p:nvPr>
        </p:nvSpPr>
        <p:spPr>
          <a:xfrm>
            <a:off x="415600" y="358267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Evaluating Regression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3" name="Google Shape;1273;p1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8786">
              <a:buSzPts val="3000"/>
              <a:buFont typeface="Montserrat"/>
              <a:buChar char="●"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We want our error metrics to account for these!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76" name="Google Shape;1276;p118"/>
          <p:cNvCxnSpPr/>
          <p:nvPr/>
        </p:nvCxnSpPr>
        <p:spPr>
          <a:xfrm flipH="1">
            <a:off x="5143100" y="3034600"/>
            <a:ext cx="1304400" cy="571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277" name="Google Shape;1277;p118"/>
          <p:cNvCxnSpPr/>
          <p:nvPr/>
        </p:nvCxnSpPr>
        <p:spPr>
          <a:xfrm>
            <a:off x="6495767" y="3002400"/>
            <a:ext cx="0" cy="628000"/>
          </a:xfrm>
          <a:prstGeom prst="straightConnector1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19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Evaluating Regression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3" name="Google Shape;1283;p1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72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8786">
              <a:lnSpc>
                <a:spcPct val="115000"/>
              </a:lnSpc>
              <a:buClr>
                <a:schemeClr val="dk2"/>
              </a:buClr>
              <a:buSzPts val="3000"/>
              <a:buFont typeface="Montserrat"/>
              <a:buChar char="●"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Mean Squared Error (MSE)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marL="1828754" lvl="1" indent="-558786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○"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This is the mean of the squared errors.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marL="1828754" lvl="1" indent="-558786">
              <a:lnSpc>
                <a:spcPct val="115000"/>
              </a:lnSpc>
              <a:spcBef>
                <a:spcPts val="0"/>
              </a:spcBef>
              <a:buSzPts val="3000"/>
              <a:buFont typeface="Montserrat"/>
              <a:buChar char="○"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Larger errors are noted more than with MAE, making MSE more popular.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6" name="Google Shape;1286;p119" descr="Screen Shot 2017-05-01 at 11.04.25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301" y="5071467"/>
            <a:ext cx="5152367" cy="16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8A2F46-5287-C485-FE5D-977571A19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"/>
              </a:rPr>
              <a:t>Evaluating Regression:</a:t>
            </a:r>
            <a:r>
              <a:rPr lang="en-US" sz="4800" dirty="0">
                <a:sym typeface="Montserrat"/>
              </a:rPr>
              <a:t> </a:t>
            </a:r>
            <a:br>
              <a:rPr lang="en-US" sz="4800" dirty="0">
                <a:sym typeface="Montserrat"/>
              </a:rPr>
            </a:br>
            <a:r>
              <a:rPr lang="en-US" sz="3200" dirty="0"/>
              <a:t>R-squared (R²) Value/Score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04439-0FBD-6559-ADFA-575FF1AEF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/>
              <a:t>Y bar: mean of all real values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/>
              <a:t>As value close to 1 the model performed better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5" descr="A close up of a math equation&#10;&#10;Description automatically generated with medium confidence">
            <a:extLst>
              <a:ext uri="{FF2B5EF4-FFF2-40B4-BE49-F238E27FC236}">
                <a16:creationId xmlns:a16="http://schemas.microsoft.com/office/drawing/2014/main" id="{F1AB8A5C-13D4-26B8-367F-E5DF64210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532" y="3459392"/>
            <a:ext cx="5150277" cy="176396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EED14-C691-10D6-9B45-9B19DC4511D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1338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0" name="Rectangle 1299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1" name="Google Shape;1291;p120"/>
          <p:cNvSpPr txBox="1"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algn="r">
              <a:spcBef>
                <a:spcPct val="0"/>
              </a:spcBef>
              <a:buClr>
                <a:schemeClr val="dk1"/>
              </a:buClr>
              <a:buSzPts val="1100"/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"/>
              </a:rPr>
              <a:t>Evaluating Regression</a:t>
            </a:r>
          </a:p>
          <a:p>
            <a:pPr algn="r">
              <a:spcBef>
                <a:spcPct val="0"/>
              </a:spcBef>
            </a:pP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  <a:sym typeface="Montserrat"/>
            </a:endParaRPr>
          </a:p>
        </p:txBody>
      </p:sp>
      <p:pic>
        <p:nvPicPr>
          <p:cNvPr id="1295" name="Google Shape;1295;p120" descr="Screen Shot 2017-05-01 at 11.04.31 AM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30504" y="457200"/>
            <a:ext cx="10391953" cy="3455325"/>
          </a:xfrm>
          <a:prstGeom prst="rect">
            <a:avLst/>
          </a:prstGeom>
          <a:noFill/>
        </p:spPr>
      </p:pic>
      <p:sp>
        <p:nvSpPr>
          <p:cNvPr id="1292" name="Google Shape;1292;p120"/>
          <p:cNvSpPr txBox="1">
            <a:spLocks noGrp="1"/>
          </p:cNvSpPr>
          <p:nvPr>
            <p:ph type="body" idx="1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indent="-228600">
              <a:spcAft>
                <a:spcPts val="600"/>
              </a:spcAft>
              <a:buClr>
                <a:schemeClr val="dk2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ym typeface="Montserrat"/>
              </a:rPr>
              <a:t>Root Mean Square Error (RMSE)</a:t>
            </a:r>
          </a:p>
          <a:p>
            <a:pPr marL="1219169" indent="-228600">
              <a:spcAft>
                <a:spcPts val="60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2400" dirty="0">
                <a:sym typeface="Montserrat"/>
              </a:rPr>
              <a:t>This is the root of the  mean of the squared errors.</a:t>
            </a:r>
          </a:p>
          <a:p>
            <a:pPr marL="1219169" indent="-228600">
              <a:spcAft>
                <a:spcPts val="60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2400" dirty="0">
                <a:sym typeface="Montserrat"/>
              </a:rPr>
              <a:t>Most popular (has same units as y)</a:t>
            </a:r>
          </a:p>
        </p:txBody>
      </p:sp>
      <p:sp>
        <p:nvSpPr>
          <p:cNvPr id="1302" name="Rectangle 1301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4" name="Rectangle 1303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21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Machine Learning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1" name="Google Shape;1301;p1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Most common question from students: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754"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“Is this value of RMSE good?”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19170"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Context is everything!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19170"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RMSE of $10 is fantastic for predicting the price of a house, but horrible for predicting the price of a candy bar!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22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Machine Learning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9" name="Google Shape;1309;p1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Compare your error metric to the average value of the label in your data set to try to get an intuition of its overall performance.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Domain knowledge also plays an important role here!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25"/>
          <p:cNvSpPr txBox="1">
            <a:spLocks noGrp="1"/>
          </p:cNvSpPr>
          <p:nvPr>
            <p:ph type="ctrTitle"/>
          </p:nvPr>
        </p:nvSpPr>
        <p:spPr>
          <a:xfrm>
            <a:off x="447800" y="1077000"/>
            <a:ext cx="11360800" cy="273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588ED6-5A28-DF7D-9ADC-C9DD4E13A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ML</a:t>
            </a:r>
            <a:endParaRPr lang="en-001" dirty="0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BE5ECC95-7E13-F98C-DB4E-FF2870ECFD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2058747"/>
              </p:ext>
            </p:extLst>
          </p:nvPr>
        </p:nvGraphicFramePr>
        <p:xfrm>
          <a:off x="838200" y="10279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97B33-99EC-D644-556C-347D5C4F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DA37-314F-43C3-926A-C54CC2F82963}" type="slidenum">
              <a:rPr lang="en-001" smtClean="0"/>
              <a:t>8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12844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26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Machine Learning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0" name="Google Shape;1340;p1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covered supervised learning, where the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label was known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due to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historical labeled data.</a:t>
            </a:r>
            <a:endParaRPr sz="3867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what happens when we don’t have historical labels?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27"/>
          <p:cNvSpPr txBox="1">
            <a:spLocks noGrp="1"/>
          </p:cNvSpPr>
          <p:nvPr>
            <p:ph type="title"/>
          </p:nvPr>
        </p:nvSpPr>
        <p:spPr>
          <a:xfrm>
            <a:off x="415600" y="463033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Machine Learning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8" name="Google Shape;1348;p1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certain tasks that fall under unsupervised learning: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754"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Clustering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754"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Anomaly Detection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754"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Dimensionality Reduction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28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Machine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6" name="Google Shape;1356;p1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Clustering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754"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Grouping together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unlabeled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data points into categories/clusters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754"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points are assigned to a cluster based on similarity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29"/>
          <p:cNvSpPr txBox="1">
            <a:spLocks noGrp="1"/>
          </p:cNvSpPr>
          <p:nvPr>
            <p:ph type="title"/>
          </p:nvPr>
        </p:nvSpPr>
        <p:spPr>
          <a:xfrm>
            <a:off x="415600" y="463033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Machine Learning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4" name="Google Shape;1364;p1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Anomaly Detection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754"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Attempts to detect outliers in a dataset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754"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fraudulent transactions on a credit card.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30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Machine Learning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2" name="Google Shape;1372;p1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Dimensionality Reduction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754"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processing techniques that reduces the number of features in a data set, either for compression, or to better understand underlying trends within a data set.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31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038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Machine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0" name="Google Shape;1380;p1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7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0320">
              <a:lnSpc>
                <a:spcPct val="100000"/>
              </a:lnSpc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754"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It’s important to note, these are situations where we </a:t>
            </a:r>
            <a:r>
              <a:rPr lang="en" sz="3867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don’t </a:t>
            </a: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have the correct answer for historical data!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828754" lvl="1" indent="-55032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3867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means evaluation is much harder and more nuanced!</a:t>
            </a:r>
            <a:endParaRPr sz="3867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32"/>
          <p:cNvSpPr txBox="1"/>
          <p:nvPr/>
        </p:nvSpPr>
        <p:spPr>
          <a:xfrm>
            <a:off x="1389900" y="281384"/>
            <a:ext cx="9415600" cy="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4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0" name="Google Shape;1390;p132"/>
          <p:cNvSpPr txBox="1"/>
          <p:nvPr/>
        </p:nvSpPr>
        <p:spPr>
          <a:xfrm>
            <a:off x="502627" y="313526"/>
            <a:ext cx="113608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Unsupervised Process</a:t>
            </a:r>
            <a:endParaRPr sz="4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1" name="Google Shape;1391;p132"/>
          <p:cNvSpPr/>
          <p:nvPr/>
        </p:nvSpPr>
        <p:spPr>
          <a:xfrm>
            <a:off x="246833" y="3610500"/>
            <a:ext cx="1787200" cy="1210400"/>
          </a:xfrm>
          <a:prstGeom prst="roundRect">
            <a:avLst>
              <a:gd name="adj" fmla="val 16667"/>
            </a:avLst>
          </a:prstGeom>
          <a:solidFill>
            <a:srgbClr val="20124D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2" name="Google Shape;1392;p132"/>
          <p:cNvSpPr/>
          <p:nvPr/>
        </p:nvSpPr>
        <p:spPr>
          <a:xfrm>
            <a:off x="2597933" y="3610500"/>
            <a:ext cx="1787200" cy="1210400"/>
          </a:xfrm>
          <a:prstGeom prst="roundRect">
            <a:avLst>
              <a:gd name="adj" fmla="val 16667"/>
            </a:avLst>
          </a:prstGeom>
          <a:solidFill>
            <a:srgbClr val="20124D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3" name="Google Shape;1393;p132"/>
          <p:cNvSpPr/>
          <p:nvPr/>
        </p:nvSpPr>
        <p:spPr>
          <a:xfrm>
            <a:off x="5085300" y="3610500"/>
            <a:ext cx="1787200" cy="1210400"/>
          </a:xfrm>
          <a:prstGeom prst="roundRect">
            <a:avLst>
              <a:gd name="adj" fmla="val 16667"/>
            </a:avLst>
          </a:prstGeom>
          <a:solidFill>
            <a:srgbClr val="20124D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4" name="Google Shape;1394;p132"/>
          <p:cNvSpPr/>
          <p:nvPr/>
        </p:nvSpPr>
        <p:spPr>
          <a:xfrm>
            <a:off x="7504533" y="3610500"/>
            <a:ext cx="1787200" cy="1210400"/>
          </a:xfrm>
          <a:prstGeom prst="roundRect">
            <a:avLst>
              <a:gd name="adj" fmla="val 16667"/>
            </a:avLst>
          </a:prstGeom>
          <a:solidFill>
            <a:srgbClr val="20124D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5" name="Google Shape;1395;p132"/>
          <p:cNvSpPr/>
          <p:nvPr/>
        </p:nvSpPr>
        <p:spPr>
          <a:xfrm>
            <a:off x="9923767" y="3610500"/>
            <a:ext cx="1787200" cy="1210400"/>
          </a:xfrm>
          <a:prstGeom prst="roundRect">
            <a:avLst>
              <a:gd name="adj" fmla="val 16667"/>
            </a:avLst>
          </a:prstGeom>
          <a:solidFill>
            <a:srgbClr val="20124D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96" name="Google Shape;1396;p132"/>
          <p:cNvCxnSpPr>
            <a:stCxn id="1391" idx="3"/>
            <a:endCxn id="1392" idx="1"/>
          </p:cNvCxnSpPr>
          <p:nvPr/>
        </p:nvCxnSpPr>
        <p:spPr>
          <a:xfrm>
            <a:off x="2034033" y="4215700"/>
            <a:ext cx="564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7" name="Google Shape;1397;p132"/>
          <p:cNvCxnSpPr>
            <a:endCxn id="1393" idx="1"/>
          </p:cNvCxnSpPr>
          <p:nvPr/>
        </p:nvCxnSpPr>
        <p:spPr>
          <a:xfrm>
            <a:off x="4385300" y="4215700"/>
            <a:ext cx="70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8" name="Google Shape;1398;p132"/>
          <p:cNvCxnSpPr>
            <a:endCxn id="1394" idx="1"/>
          </p:cNvCxnSpPr>
          <p:nvPr/>
        </p:nvCxnSpPr>
        <p:spPr>
          <a:xfrm>
            <a:off x="6872533" y="4215700"/>
            <a:ext cx="632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9" name="Google Shape;1399;p132"/>
          <p:cNvCxnSpPr>
            <a:endCxn id="1395" idx="1"/>
          </p:cNvCxnSpPr>
          <p:nvPr/>
        </p:nvCxnSpPr>
        <p:spPr>
          <a:xfrm>
            <a:off x="9291767" y="4215700"/>
            <a:ext cx="632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0" name="Google Shape;1400;p132"/>
          <p:cNvSpPr txBox="1"/>
          <p:nvPr/>
        </p:nvSpPr>
        <p:spPr>
          <a:xfrm>
            <a:off x="246833" y="3734200"/>
            <a:ext cx="17872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Acquisition 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1" name="Google Shape;1401;p132"/>
          <p:cNvSpPr txBox="1"/>
          <p:nvPr/>
        </p:nvSpPr>
        <p:spPr>
          <a:xfrm>
            <a:off x="2597933" y="3734200"/>
            <a:ext cx="17872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Cleaning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2" name="Google Shape;1402;p132"/>
          <p:cNvSpPr txBox="1"/>
          <p:nvPr/>
        </p:nvSpPr>
        <p:spPr>
          <a:xfrm>
            <a:off x="5085300" y="2182200"/>
            <a:ext cx="17872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3" name="Google Shape;1403;p132"/>
          <p:cNvSpPr txBox="1"/>
          <p:nvPr/>
        </p:nvSpPr>
        <p:spPr>
          <a:xfrm>
            <a:off x="5085300" y="3508884"/>
            <a:ext cx="17872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 &amp;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Building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4" name="Google Shape;1404;p132"/>
          <p:cNvSpPr txBox="1"/>
          <p:nvPr/>
        </p:nvSpPr>
        <p:spPr>
          <a:xfrm>
            <a:off x="7271933" y="3810500"/>
            <a:ext cx="22524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Transformation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5" name="Google Shape;1405;p132"/>
          <p:cNvSpPr txBox="1"/>
          <p:nvPr/>
        </p:nvSpPr>
        <p:spPr>
          <a:xfrm>
            <a:off x="9864367" y="3734200"/>
            <a:ext cx="19060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Deployment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FC241-893A-D136-1933-12935E51F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A3C53-B221-1AEE-3411-5CA28C190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not indicated, otherwise google image</a:t>
            </a:r>
          </a:p>
          <a:p>
            <a:r>
              <a:rPr lang="en-US" dirty="0"/>
              <a:t>Foundations of Data Science with Python by John M. Shea</a:t>
            </a:r>
          </a:p>
          <a:p>
            <a:r>
              <a:rPr lang="en-US" dirty="0"/>
              <a:t>Python Data Science Handbook by Jake </a:t>
            </a:r>
            <a:r>
              <a:rPr lang="en-US" dirty="0" err="1"/>
              <a:t>VanderPlas</a:t>
            </a:r>
            <a:endParaRPr lang="en-US" dirty="0"/>
          </a:p>
          <a:p>
            <a:r>
              <a:rPr lang="en-US" dirty="0"/>
              <a:t>Python Basics: A Practical Introduction to Python 3 by  David Amos Dan, Joanna Jablonski, Fletcher Heisler</a:t>
            </a:r>
          </a:p>
          <a:p>
            <a:r>
              <a:rPr lang="en-US" dirty="0"/>
              <a:t>Internet Resources (</a:t>
            </a:r>
            <a:r>
              <a:rPr lang="en-US" dirty="0" err="1"/>
              <a:t>geeksforgeeks</a:t>
            </a:r>
            <a:r>
              <a:rPr lang="en-US" dirty="0"/>
              <a:t>, </a:t>
            </a:r>
            <a:r>
              <a:rPr lang="en-US" dirty="0" err="1"/>
              <a:t>tutorialpoint</a:t>
            </a:r>
            <a:r>
              <a:rPr lang="en-US" dirty="0"/>
              <a:t>, w3schools, </a:t>
            </a:r>
            <a:r>
              <a:rPr lang="en-US"/>
              <a:t>datacamp)</a:t>
            </a:r>
            <a:endParaRPr lang="en-US" dirty="0"/>
          </a:p>
          <a:p>
            <a:r>
              <a:rPr lang="en-US" dirty="0"/>
              <a:t>Online Courses (Udemy, Udacity, Coursera, Harvard </a:t>
            </a:r>
            <a:r>
              <a:rPr lang="en-US" dirty="0" err="1"/>
              <a:t>eduX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60681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B3332-4C05-6B9A-16D6-D28FB03F7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nl-NL" sz="3800"/>
              <a:t>Supervised Machine Learning</a:t>
            </a:r>
            <a:endParaRPr lang="en-001" sz="3800"/>
          </a:p>
        </p:txBody>
      </p:sp>
      <p:sp>
        <p:nvSpPr>
          <p:cNvPr id="103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F701-3ECD-61AD-747F-529F5AE28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/>
          </a:bodyPr>
          <a:lstStyle/>
          <a:p>
            <a:r>
              <a:rPr lang="en-US" sz="2200" dirty="0"/>
              <a:t>Model gets trained on a “Labelled Dataset”</a:t>
            </a:r>
          </a:p>
          <a:p>
            <a:r>
              <a:rPr lang="en-US" sz="2200" dirty="0"/>
              <a:t>High accuracy as they are trained on labelled data</a:t>
            </a:r>
          </a:p>
          <a:p>
            <a:r>
              <a:rPr lang="en-US" sz="2200" dirty="0"/>
              <a:t>Can be time-consuming and costly as it relies on labeled data only</a:t>
            </a:r>
          </a:p>
          <a:p>
            <a:r>
              <a:rPr lang="en-US" sz="2200" dirty="0"/>
              <a:t>Two main categories</a:t>
            </a:r>
          </a:p>
          <a:p>
            <a:pPr lvl="1"/>
            <a:r>
              <a:rPr lang="nl-NL" sz="2200" dirty="0"/>
              <a:t>Classification</a:t>
            </a:r>
          </a:p>
          <a:p>
            <a:pPr lvl="1"/>
            <a:r>
              <a:rPr lang="nl-NL" sz="2200" dirty="0"/>
              <a:t>Regression</a:t>
            </a:r>
          </a:p>
          <a:p>
            <a:pPr lvl="2"/>
            <a:endParaRPr lang="en-001" sz="1800" dirty="0"/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B32A0C2B-D7E8-76D0-0543-74A76A519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349255"/>
            <a:ext cx="6903720" cy="415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6054-3574-6CDF-6123-6A43707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27DA37-314F-43C3-926A-C54CC2F82963}" type="slidenum">
              <a:rPr lang="en-001" smtClean="0"/>
              <a:pPr>
                <a:spcAft>
                  <a:spcPts val="600"/>
                </a:spcAft>
              </a:pPr>
              <a:t>9</a:t>
            </a:fld>
            <a:endParaRPr lang="en-00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9D7E9-C1F1-4D9A-FDC2-30815BF9B297}"/>
              </a:ext>
            </a:extLst>
          </p:cNvPr>
          <p:cNvSpPr txBox="1"/>
          <p:nvPr/>
        </p:nvSpPr>
        <p:spPr>
          <a:xfrm>
            <a:off x="5046689" y="6033184"/>
            <a:ext cx="2334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 i="0" dirty="0">
                <a:solidFill>
                  <a:srgbClr val="3B3E4D"/>
                </a:solidFill>
                <a:effectLst/>
                <a:latin typeface="AkkuratPro"/>
              </a:rPr>
              <a:t>Labeled: America</a:t>
            </a:r>
          </a:p>
          <a:p>
            <a:r>
              <a:rPr lang="nl-NL" b="1" dirty="0">
                <a:solidFill>
                  <a:srgbClr val="3B3E4D"/>
                </a:solidFill>
                <a:latin typeface="AkkuratPro"/>
              </a:rPr>
              <a:t>Labelled: British</a:t>
            </a:r>
            <a:r>
              <a:rPr lang="nl-NL" b="0" i="0" dirty="0">
                <a:solidFill>
                  <a:srgbClr val="3B3E4D"/>
                </a:solidFill>
                <a:effectLst/>
                <a:latin typeface="AkkuratPro"/>
              </a:rPr>
              <a:t> 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610706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3334</Words>
  <Application>Microsoft Office PowerPoint</Application>
  <PresentationFormat>Widescreen</PresentationFormat>
  <Paragraphs>698</Paragraphs>
  <Slides>87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9" baseType="lpstr">
      <vt:lpstr>AkkuratPro</vt:lpstr>
      <vt:lpstr>Aptos</vt:lpstr>
      <vt:lpstr>Aptos Display</vt:lpstr>
      <vt:lpstr>Arial</vt:lpstr>
      <vt:lpstr>Calibri</vt:lpstr>
      <vt:lpstr>Comic Sans MS</vt:lpstr>
      <vt:lpstr>Google Sans</vt:lpstr>
      <vt:lpstr>Montserrat</vt:lpstr>
      <vt:lpstr>Overpass</vt:lpstr>
      <vt:lpstr>Roboto</vt:lpstr>
      <vt:lpstr>Tahoma</vt:lpstr>
      <vt:lpstr>Office Theme</vt:lpstr>
      <vt:lpstr>Machine Learning (ML)</vt:lpstr>
      <vt:lpstr>Arthur Lee Samuel (December 5, 1901 – July 29, 1990)</vt:lpstr>
      <vt:lpstr>Topics (Edit Later)</vt:lpstr>
      <vt:lpstr>Machine Learning (ML)</vt:lpstr>
      <vt:lpstr>Traditional vs ML Programing</vt:lpstr>
      <vt:lpstr>ML Related Fields</vt:lpstr>
      <vt:lpstr>ML Applications</vt:lpstr>
      <vt:lpstr>Types of ML</vt:lpstr>
      <vt:lpstr>Supervised Machine Learning</vt:lpstr>
      <vt:lpstr>Unsupervised Machine Learning</vt:lpstr>
      <vt:lpstr>Semi-Supervised Machine Learning</vt:lpstr>
      <vt:lpstr>Algorithms</vt:lpstr>
      <vt:lpstr>Reinforcement Machine Learning</vt:lpstr>
      <vt:lpstr>PowerPoint Presentation</vt:lpstr>
      <vt:lpstr>ML Applications</vt:lpstr>
      <vt:lpstr>Feature</vt:lpstr>
      <vt:lpstr>Supervised Learning Problem</vt:lpstr>
      <vt:lpstr>PowerPoint Presentation</vt:lpstr>
      <vt:lpstr>Supervised Machine Learning Process (1)</vt:lpstr>
      <vt:lpstr>Supervised Machine Learning Process (2)</vt:lpstr>
      <vt:lpstr>Supervised Machine Learning Process (3)</vt:lpstr>
      <vt:lpstr>Supervised Machine Learning Process (4)</vt:lpstr>
      <vt:lpstr>Supervised Machine Learning Process (5)</vt:lpstr>
      <vt:lpstr>Supervised Machine Learning Process (6)</vt:lpstr>
      <vt:lpstr>Parameters</vt:lpstr>
      <vt:lpstr>Supervised Machine Learning Process (7)</vt:lpstr>
      <vt:lpstr>ML Data Sources</vt:lpstr>
      <vt:lpstr>Popular Data Sources</vt:lpstr>
      <vt:lpstr>Why Data Cleaning/Preprocessing?</vt:lpstr>
      <vt:lpstr>Data Reduction Strategies</vt:lpstr>
      <vt:lpstr>Data Splitting</vt:lpstr>
      <vt:lpstr>Cross-validation</vt:lpstr>
      <vt:lpstr>PowerPoint Presentation</vt:lpstr>
      <vt:lpstr> K-Fold Cross Validation</vt:lpstr>
      <vt:lpstr>Overfitting and Underfitting</vt:lpstr>
      <vt:lpstr>Performance Metrics/Model Evaluation</vt:lpstr>
      <vt:lpstr>Confusion Matrix (not a metric)</vt:lpstr>
      <vt:lpstr>Model Evaluation  </vt:lpstr>
      <vt:lpstr>Model Evaluation   </vt:lpstr>
      <vt:lpstr>Model Evaluation   </vt:lpstr>
      <vt:lpstr>Model Evaluation   </vt:lpstr>
      <vt:lpstr>Model Evaluation   </vt:lpstr>
      <vt:lpstr>Model Evaluation   </vt:lpstr>
      <vt:lpstr>Model Evaluation   </vt:lpstr>
      <vt:lpstr>Model Evaluation   </vt:lpstr>
      <vt:lpstr>Model Evaluation   </vt:lpstr>
      <vt:lpstr>Model Evaluation   </vt:lpstr>
      <vt:lpstr>Model Evaluation   </vt:lpstr>
      <vt:lpstr>Model Evaluation   </vt:lpstr>
      <vt:lpstr>Model Evaluation   </vt:lpstr>
      <vt:lpstr>Model Evaluation   </vt:lpstr>
      <vt:lpstr>Model Evaluation   </vt:lpstr>
      <vt:lpstr>Model Evaluation   </vt:lpstr>
      <vt:lpstr>Model Evaluation   </vt:lpstr>
      <vt:lpstr>Model Evaluation   </vt:lpstr>
      <vt:lpstr>Model Evaluation</vt:lpstr>
      <vt:lpstr>Model Evaluation   </vt:lpstr>
      <vt:lpstr>Model Evaluation</vt:lpstr>
      <vt:lpstr>Model Evaluation: Recall and Precision </vt:lpstr>
      <vt:lpstr>Model Evaluation   </vt:lpstr>
      <vt:lpstr>Model Evaluation   </vt:lpstr>
      <vt:lpstr>Model Evaluation   </vt:lpstr>
      <vt:lpstr>PowerPoint Presentation</vt:lpstr>
      <vt:lpstr>Performance Metrics/Model Evaluation</vt:lpstr>
      <vt:lpstr>Evaluating Performance</vt:lpstr>
      <vt:lpstr>Evaluating Regression</vt:lpstr>
      <vt:lpstr>Evaluating Regression </vt:lpstr>
      <vt:lpstr>Evaluating Regression </vt:lpstr>
      <vt:lpstr>Evaluating Regression </vt:lpstr>
      <vt:lpstr>Evaluating Regression </vt:lpstr>
      <vt:lpstr>Evaluating Regression </vt:lpstr>
      <vt:lpstr>Evaluating Regression </vt:lpstr>
      <vt:lpstr>Evaluating Regression </vt:lpstr>
      <vt:lpstr>Evaluating Regression </vt:lpstr>
      <vt:lpstr>Evaluating Regression:  R-squared (R²) Value/Score</vt:lpstr>
      <vt:lpstr>Evaluating Regression </vt:lpstr>
      <vt:lpstr>Machine Learning  </vt:lpstr>
      <vt:lpstr>Machine Learning  </vt:lpstr>
      <vt:lpstr>Unsupervised Learning</vt:lpstr>
      <vt:lpstr>Machine Learning  </vt:lpstr>
      <vt:lpstr>Machine Learning  </vt:lpstr>
      <vt:lpstr>Machine Learning  </vt:lpstr>
      <vt:lpstr>Machine Learning  </vt:lpstr>
      <vt:lpstr>Machine Learning  </vt:lpstr>
      <vt:lpstr>Machine Learning  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Rashid Asif</dc:creator>
  <cp:lastModifiedBy>Rashid Asif</cp:lastModifiedBy>
  <cp:revision>171</cp:revision>
  <dcterms:created xsi:type="dcterms:W3CDTF">2024-11-13T04:04:35Z</dcterms:created>
  <dcterms:modified xsi:type="dcterms:W3CDTF">2025-01-17T08:14:26Z</dcterms:modified>
</cp:coreProperties>
</file>